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00" r:id="rId1"/>
  </p:sldMasterIdLst>
  <p:notesMasterIdLst>
    <p:notesMasterId r:id="rId20"/>
  </p:notesMasterIdLst>
  <p:handoutMasterIdLst>
    <p:handoutMasterId r:id="rId21"/>
  </p:handoutMasterIdLst>
  <p:sldIdLst>
    <p:sldId id="258" r:id="rId2"/>
    <p:sldId id="259" r:id="rId3"/>
    <p:sldId id="287" r:id="rId4"/>
    <p:sldId id="260" r:id="rId5"/>
    <p:sldId id="262" r:id="rId6"/>
    <p:sldId id="270" r:id="rId7"/>
    <p:sldId id="284" r:id="rId8"/>
    <p:sldId id="271" r:id="rId9"/>
    <p:sldId id="286" r:id="rId10"/>
    <p:sldId id="272" r:id="rId11"/>
    <p:sldId id="285" r:id="rId12"/>
    <p:sldId id="282" r:id="rId13"/>
    <p:sldId id="288" r:id="rId14"/>
    <p:sldId id="290" r:id="rId15"/>
    <p:sldId id="291" r:id="rId16"/>
    <p:sldId id="292" r:id="rId17"/>
    <p:sldId id="289" r:id="rId18"/>
    <p:sldId id="26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4B4CE1E-3EAF-48DD-8317-6764007F7392}">
          <p14:sldIdLst>
            <p14:sldId id="258"/>
            <p14:sldId id="259"/>
            <p14:sldId id="287"/>
            <p14:sldId id="260"/>
            <p14:sldId id="262"/>
            <p14:sldId id="270"/>
            <p14:sldId id="284"/>
            <p14:sldId id="271"/>
            <p14:sldId id="286"/>
            <p14:sldId id="272"/>
            <p14:sldId id="285"/>
            <p14:sldId id="282"/>
            <p14:sldId id="288"/>
            <p14:sldId id="290"/>
            <p14:sldId id="291"/>
            <p14:sldId id="292"/>
            <p14:sldId id="289"/>
            <p14:sldId id="263"/>
          </p14:sldIdLst>
        </p14:section>
        <p14:section name="Раздел без заголовка" id="{26953A6F-3C6D-48AA-91B8-35631B12BCF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73" d="100"/>
          <a:sy n="73" d="100"/>
        </p:scale>
        <p:origin x="16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926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06B22-77F2-4305-9180-13F626C5AF4D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1491D-6A16-4482-B8B3-94ED34D37B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248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69E1E-0455-4419-B572-331C2D7B8C6F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038D1-CBFD-420D-8F7B-E90612E200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2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038D1-CBFD-420D-8F7B-E90612E200D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64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837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54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460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4244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478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8026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115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37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740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55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329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570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818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86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872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056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799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DF6ED06-7FAD-49E0-B279-03C44736772B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48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07" r:id="rId7"/>
    <p:sldLayoutId id="2147484508" r:id="rId8"/>
    <p:sldLayoutId id="2147484509" r:id="rId9"/>
    <p:sldLayoutId id="2147484510" r:id="rId10"/>
    <p:sldLayoutId id="2147484511" r:id="rId11"/>
    <p:sldLayoutId id="2147484512" r:id="rId12"/>
    <p:sldLayoutId id="2147484513" r:id="rId13"/>
    <p:sldLayoutId id="2147484514" r:id="rId14"/>
    <p:sldLayoutId id="2147484515" r:id="rId15"/>
    <p:sldLayoutId id="2147484516" r:id="rId16"/>
    <p:sldLayoutId id="2147484517" r:id="rId17"/>
    <p:sldLayoutId id="2147484464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1259309"/>
            <a:ext cx="6798734" cy="1303867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effectLst/>
                <a:latin typeface="Times New Roman" pitchFamily="18" charset="0"/>
                <a:ea typeface="GungsuhChe" pitchFamily="49" charset="-127"/>
                <a:cs typeface="Times New Roman" pitchFamily="18" charset="0"/>
              </a:rPr>
              <a:t> </a:t>
            </a:r>
            <a:endParaRPr lang="ru-RU" sz="3200" dirty="0">
              <a:effectLst/>
              <a:latin typeface="Times New Roman" pitchFamily="18" charset="0"/>
              <a:ea typeface="GungsuhChe" pitchFamily="49" charset="-127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2" y="1481328"/>
            <a:ext cx="8472519" cy="480519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 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МБОУ «СОШ №37»</a:t>
            </a:r>
          </a:p>
          <a:p>
            <a:pPr algn="ctr">
              <a:buNone/>
            </a:pPr>
            <a:endParaRPr lang="ru-RU" sz="44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ru-RU" sz="44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416" y="3645024"/>
            <a:ext cx="3632089" cy="27263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417" y="391927"/>
            <a:ext cx="3632088" cy="24179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  <a:t>Экспозиция</a:t>
            </a:r>
            <a:br>
              <a:rPr lang="ru-RU" sz="31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</a:br>
            <a:r>
              <a:rPr lang="ru-RU" sz="3100" b="1" i="1" dirty="0" smtClean="0">
                <a:solidFill>
                  <a:srgbClr val="FF0000"/>
                </a:solidFill>
              </a:rPr>
              <a:t>«</a:t>
            </a:r>
            <a:r>
              <a:rPr lang="ru-RU" sz="3100" b="1" i="1" dirty="0">
                <a:solidFill>
                  <a:srgbClr val="FF0000"/>
                </a:solidFill>
              </a:rPr>
              <a:t>Народная культура»,</a:t>
            </a:r>
            <a:br>
              <a:rPr lang="ru-RU" sz="3100" b="1" i="1" dirty="0">
                <a:solidFill>
                  <a:srgbClr val="FF0000"/>
                </a:solidFill>
              </a:rPr>
            </a:br>
            <a:r>
              <a:rPr lang="ru-RU" sz="2400" dirty="0" smtClean="0">
                <a:latin typeface="GungsuhChe" pitchFamily="49" charset="-127"/>
                <a:ea typeface="GungsuhChe" pitchFamily="49" charset="-127"/>
              </a:rPr>
              <a:t>  </a:t>
            </a:r>
            <a:endParaRPr lang="ru-RU" sz="2400" dirty="0">
              <a:latin typeface="GungsuhChe" pitchFamily="49" charset="-127"/>
              <a:ea typeface="GungsuhChe" pitchFamily="49" charset="-127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362" y="2420888"/>
            <a:ext cx="2585809" cy="34448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536" y="1816062"/>
            <a:ext cx="2573893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37" y="1844824"/>
            <a:ext cx="2681995" cy="35730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5316620"/>
            <a:ext cx="2066181" cy="13755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939" y="620688"/>
            <a:ext cx="4442367" cy="27363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92"/>
          <a:stretch/>
        </p:blipFill>
        <p:spPr>
          <a:xfrm flipH="1">
            <a:off x="611560" y="620688"/>
            <a:ext cx="3411010" cy="52302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939" y="3501008"/>
            <a:ext cx="4442367" cy="257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96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  <a:t>Экспозиция</a:t>
            </a:r>
            <a:r>
              <a:rPr lang="ru-RU" sz="3200" b="1" i="1" dirty="0" smtClean="0">
                <a:solidFill>
                  <a:srgbClr val="FF0000"/>
                </a:solidFill>
              </a:rPr>
              <a:t>  « Красота спасёт мир»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r="20684"/>
          <a:stretch/>
        </p:blipFill>
        <p:spPr>
          <a:xfrm>
            <a:off x="539552" y="1142984"/>
            <a:ext cx="3816424" cy="40862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121514"/>
            <a:ext cx="1936800" cy="3444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573016"/>
            <a:ext cx="4572000" cy="2570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980728"/>
            <a:ext cx="6798734" cy="1303867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Восстановление Государственности ЧР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20888"/>
            <a:ext cx="4824536" cy="404171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420887"/>
            <a:ext cx="3057804" cy="404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2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МАТЕРИ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490788"/>
            <a:ext cx="4674904" cy="3509100"/>
          </a:xfrm>
        </p:spPr>
      </p:pic>
    </p:spTree>
    <p:extLst>
      <p:ext uri="{BB962C8B-B14F-4D97-AF65-F5344CB8AC3E}">
        <p14:creationId xmlns:p14="http://schemas.microsoft.com/office/powerpoint/2010/main" val="3799413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r>
              <a:rPr lang="ru-RU" b="1" i="1" dirty="0">
                <a:solidFill>
                  <a:srgbClr val="FF0000"/>
                </a:solidFill>
              </a:rPr>
              <a:t>В</a:t>
            </a:r>
            <a:r>
              <a:rPr lang="ru-RU" b="1" i="1" dirty="0" smtClean="0">
                <a:solidFill>
                  <a:srgbClr val="FF0000"/>
                </a:solidFill>
              </a:rPr>
              <a:t>ыставка творческих работ 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«Мой край»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2219204"/>
            <a:ext cx="3997982" cy="29984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430" y="3356992"/>
            <a:ext cx="403244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970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12976"/>
            <a:ext cx="4067944" cy="30509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49" y="1509875"/>
            <a:ext cx="3923928" cy="29429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65789"/>
            <a:ext cx="3966419" cy="247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76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    День героев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44824"/>
            <a:ext cx="3312368" cy="44164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58" y="1888471"/>
            <a:ext cx="3246896" cy="4329195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3698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  <a:t>Использование</a:t>
            </a:r>
            <a:r>
              <a:rPr lang="ru-RU" sz="24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  <a:t> школьного музея в образовательном процессе</a:t>
            </a:r>
            <a:endParaRPr lang="ru-RU" sz="2400" b="1" i="1" dirty="0">
              <a:solidFill>
                <a:srgbClr val="FF0000"/>
              </a:solidFill>
              <a:latin typeface="GungsuhChe" pitchFamily="49" charset="-127"/>
              <a:ea typeface="GungsuhChe" pitchFamily="49" charset="-127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149929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ru-RU" dirty="0" smtClean="0"/>
          </a:p>
          <a:p>
            <a:r>
              <a:rPr lang="ru-RU" dirty="0"/>
              <a:t>Создание такого рода музея предполагает выявление творческого потенциала учеников и их самореализации, формирование наглядного учебного архива и материалов, которые могут использоваться в педагогической работе, поднимать престиж детского творчества, массовых мероприятиях, выставках, конкурсах и т.д.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497" y="5247635"/>
            <a:ext cx="2282205" cy="151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1043608" y="642938"/>
            <a:ext cx="7243142" cy="536416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Школьный </a:t>
            </a:r>
            <a:r>
              <a:rPr lang="ru-RU" sz="2800" b="1" dirty="0">
                <a:solidFill>
                  <a:srgbClr val="002060"/>
                </a:solidFill>
              </a:rPr>
              <a:t>музейный комплекс является одной из форм до­полнительного образования в условиях образо­вательного учреждения, который интегрирует в себе все компоненты, составляющие единство патриотического и гражданского воспитания, интеллектуального, духовно-нравственного, художественно-эстетического, физического и психического развития школьников.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795" y="5325258"/>
            <a:ext cx="2282205" cy="151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96752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Цели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воспитание бережного отношения к культурному наследию;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патриотических чувств к Родине;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исторического сознания, умений и навыков восприятия аутентичного материала,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обучение основам исследовательской работы;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чувства дружбы и коллективизма среди учащихся;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воспитание активной жизненной позиции.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5229200"/>
            <a:ext cx="2282205" cy="151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17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08187"/>
            <a:ext cx="8229600" cy="128588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Franklin Gothic Demi Cond" panose="020B0706030402020204" pitchFamily="34" charset="0"/>
                <a:ea typeface="GungsuhChe" pitchFamily="49" charset="-127"/>
                <a:cs typeface="Times New Roman" pitchFamily="18" charset="0"/>
              </a:rPr>
              <a:t>Школьный музей </a:t>
            </a:r>
            <a:br>
              <a:rPr lang="ru-RU" sz="3600" b="1" i="1" dirty="0" smtClean="0">
                <a:solidFill>
                  <a:srgbClr val="FF0000"/>
                </a:solidFill>
                <a:latin typeface="Franklin Gothic Demi Cond" panose="020B0706030402020204" pitchFamily="34" charset="0"/>
                <a:ea typeface="GungsuhChe" pitchFamily="49" charset="-127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Franklin Gothic Demi Cond" panose="020B0706030402020204" pitchFamily="34" charset="0"/>
                <a:ea typeface="GungsuhChe" pitchFamily="49" charset="-127"/>
                <a:cs typeface="Times New Roman" pitchFamily="18" charset="0"/>
              </a:rPr>
              <a:t>как открытая система имеет</a:t>
            </a:r>
            <a:br>
              <a:rPr lang="ru-RU" sz="3600" b="1" i="1" dirty="0" smtClean="0">
                <a:solidFill>
                  <a:srgbClr val="FF0000"/>
                </a:solidFill>
                <a:latin typeface="Franklin Gothic Demi Cond" panose="020B0706030402020204" pitchFamily="34" charset="0"/>
                <a:ea typeface="GungsuhChe" pitchFamily="49" charset="-127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Franklin Gothic Demi Cond" panose="020B0706030402020204" pitchFamily="34" charset="0"/>
                <a:ea typeface="GungsuhChe" pitchFamily="49" charset="-127"/>
                <a:cs typeface="Times New Roman" pitchFamily="18" charset="0"/>
              </a:rPr>
              <a:t> трёхуровневое строение:</a:t>
            </a:r>
            <a:endParaRPr lang="ru-RU" sz="5400" b="1" i="1" dirty="0">
              <a:solidFill>
                <a:srgbClr val="FF000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3935615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Первый </a:t>
            </a:r>
            <a:r>
              <a:rPr lang="ru-RU" sz="2800" b="1" dirty="0">
                <a:solidFill>
                  <a:srgbClr val="002060"/>
                </a:solidFill>
              </a:rPr>
              <a:t>уровень - это собственно музей как центр музейно-педагогической и краеведческой работы в школе</a:t>
            </a:r>
            <a:r>
              <a:rPr lang="ru-RU" sz="2800" b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второй уровень - интеграция музея в учебно-воспитательный процесс;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третий </a:t>
            </a:r>
            <a:r>
              <a:rPr lang="ru-RU" sz="2800" b="1" dirty="0">
                <a:solidFill>
                  <a:srgbClr val="002060"/>
                </a:solidFill>
              </a:rPr>
              <a:t>уровень - связь музея с местным сообществом.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795" y="5304527"/>
            <a:ext cx="2282205" cy="151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Autofit/>
          </a:bodyPr>
          <a:lstStyle/>
          <a:p>
            <a:pPr algn="ctr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Характеристика школьного   музея </a:t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Память прошлого»</a:t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914400" y="1916832"/>
            <a:ext cx="8229600" cy="4721431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sz="6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Экспозиции школьного музея   : </a:t>
            </a:r>
            <a:endParaRPr lang="ru-RU" sz="84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6700" b="1" dirty="0">
                <a:solidFill>
                  <a:srgbClr val="002060"/>
                </a:solidFill>
              </a:rPr>
              <a:t>«Они сражались за Родину…», </a:t>
            </a:r>
            <a:endParaRPr lang="ru-RU" sz="6700" b="1" dirty="0" smtClean="0">
              <a:solidFill>
                <a:srgbClr val="002060"/>
              </a:solidFill>
            </a:endParaRPr>
          </a:p>
          <a:p>
            <a:pPr lvl="0">
              <a:buNone/>
            </a:pPr>
            <a:r>
              <a:rPr lang="ru-RU" sz="6700" b="1" dirty="0" smtClean="0">
                <a:solidFill>
                  <a:srgbClr val="002060"/>
                </a:solidFill>
              </a:rPr>
              <a:t>«</a:t>
            </a:r>
            <a:r>
              <a:rPr lang="ru-RU" sz="6700" b="1" dirty="0">
                <a:solidFill>
                  <a:srgbClr val="002060"/>
                </a:solidFill>
              </a:rPr>
              <a:t>Память прошлого», </a:t>
            </a:r>
            <a:endParaRPr lang="ru-RU" sz="6700" b="1" dirty="0" smtClean="0">
              <a:solidFill>
                <a:srgbClr val="002060"/>
              </a:solidFill>
            </a:endParaRPr>
          </a:p>
          <a:p>
            <a:pPr lvl="0">
              <a:buNone/>
            </a:pPr>
            <a:r>
              <a:rPr lang="ru-RU" sz="6700" b="1" dirty="0" smtClean="0">
                <a:solidFill>
                  <a:srgbClr val="002060"/>
                </a:solidFill>
              </a:rPr>
              <a:t>«</a:t>
            </a:r>
            <a:r>
              <a:rPr lang="ru-RU" sz="6700" b="1" dirty="0">
                <a:solidFill>
                  <a:srgbClr val="002060"/>
                </a:solidFill>
              </a:rPr>
              <a:t>Народная культура</a:t>
            </a:r>
            <a:r>
              <a:rPr lang="ru-RU" sz="6700" b="1" dirty="0" smtClean="0">
                <a:solidFill>
                  <a:srgbClr val="002060"/>
                </a:solidFill>
              </a:rPr>
              <a:t>»,</a:t>
            </a:r>
          </a:p>
          <a:p>
            <a:pPr lvl="0">
              <a:buNone/>
            </a:pPr>
            <a:r>
              <a:rPr lang="ru-RU" sz="6700" b="1" dirty="0" smtClean="0">
                <a:solidFill>
                  <a:srgbClr val="002060"/>
                </a:solidFill>
              </a:rPr>
              <a:t> </a:t>
            </a:r>
            <a:r>
              <a:rPr lang="ru-RU" sz="6700" b="1" dirty="0">
                <a:solidFill>
                  <a:srgbClr val="002060"/>
                </a:solidFill>
              </a:rPr>
              <a:t>«Красота спасёт мир» </a:t>
            </a:r>
            <a:endParaRPr lang="ru-RU" sz="139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118948"/>
            <a:ext cx="2282205" cy="151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95536" y="274638"/>
            <a:ext cx="8208912" cy="9398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GungsuhChe" pitchFamily="49" charset="-127"/>
                <a:ea typeface="GungsuhChe" pitchFamily="49" charset="-127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rgbClr val="002060"/>
                </a:solidFill>
                <a:latin typeface="GungsuhChe" pitchFamily="49" charset="-127"/>
                <a:ea typeface="GungsuhChe" pitchFamily="49" charset="-127"/>
                <a:cs typeface="Times New Roman" pitchFamily="18" charset="0"/>
              </a:rPr>
              <a:t>Экспозиция   «Они сражались за Родину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861048"/>
            <a:ext cx="3089633" cy="23191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908720"/>
            <a:ext cx="5468536" cy="30745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020626"/>
            <a:ext cx="2282205" cy="151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48680"/>
            <a:ext cx="4508744" cy="33843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42" y="3501008"/>
            <a:ext cx="3960440" cy="29728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229200"/>
            <a:ext cx="2282205" cy="151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66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  <a:t>Экспозиция </a:t>
            </a:r>
            <a:br>
              <a:rPr lang="ru-RU" sz="32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  <a:t>«Память прошлого»</a:t>
            </a:r>
            <a:endParaRPr lang="ru-RU" sz="3200" b="1" i="1" dirty="0">
              <a:solidFill>
                <a:srgbClr val="FF0000"/>
              </a:solidFill>
              <a:latin typeface="GungsuhChe" pitchFamily="49" charset="-127"/>
              <a:ea typeface="GungsuhChe" pitchFamily="49" charset="-127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24944"/>
            <a:ext cx="4589342" cy="34448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340768"/>
            <a:ext cx="3322804" cy="2494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157192"/>
            <a:ext cx="2282205" cy="151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548680"/>
            <a:ext cx="5904656" cy="29027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73016"/>
            <a:ext cx="4828153" cy="27145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265" y="5157192"/>
            <a:ext cx="2282205" cy="151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76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1026</TotalTime>
  <Words>279</Words>
  <Application>Microsoft Office PowerPoint</Application>
  <PresentationFormat>Экран (4:3)</PresentationFormat>
  <Paragraphs>42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Franklin Gothic Demi Cond</vt:lpstr>
      <vt:lpstr>Garamond</vt:lpstr>
      <vt:lpstr>GungsuhChe</vt:lpstr>
      <vt:lpstr>Symbol</vt:lpstr>
      <vt:lpstr>Times New Roman</vt:lpstr>
      <vt:lpstr>Натуральные материалы</vt:lpstr>
      <vt:lpstr> </vt:lpstr>
      <vt:lpstr>Презентация PowerPoint</vt:lpstr>
      <vt:lpstr>Презентация PowerPoint</vt:lpstr>
      <vt:lpstr>Школьный музей  как открытая система имеет  трёхуровневое строение:</vt:lpstr>
      <vt:lpstr>   Характеристика школьного   музея  « Память прошлого» </vt:lpstr>
      <vt:lpstr>   Экспозиция   «Они сражались за Родину   </vt:lpstr>
      <vt:lpstr>Презентация PowerPoint</vt:lpstr>
      <vt:lpstr>Экспозиция  «Память прошлого»</vt:lpstr>
      <vt:lpstr>Презентация PowerPoint</vt:lpstr>
      <vt:lpstr>Экспозиция «Народная культура»,   </vt:lpstr>
      <vt:lpstr>Презентация PowerPoint</vt:lpstr>
      <vt:lpstr>Экспозиция  « Красота спасёт мир»</vt:lpstr>
      <vt:lpstr>Восстановление Государственности ЧР</vt:lpstr>
      <vt:lpstr>День МАТЕРИ</vt:lpstr>
      <vt:lpstr>  Выставка творческих работ  «Мой край»</vt:lpstr>
      <vt:lpstr>Презентация PowerPoint</vt:lpstr>
      <vt:lpstr>    День героев</vt:lpstr>
      <vt:lpstr>Использование школьного музея в образовательном процессе</vt:lpstr>
    </vt:vector>
  </TitlesOfParts>
  <Company>KrotySOFT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«Гавриловская  средняя общеобразовательная школа» Владимирская область Суздальский район</dc:title>
  <dc:creator>Дом</dc:creator>
  <cp:lastModifiedBy>Пользователь</cp:lastModifiedBy>
  <cp:revision>116</cp:revision>
  <dcterms:created xsi:type="dcterms:W3CDTF">2015-01-30T17:01:15Z</dcterms:created>
  <dcterms:modified xsi:type="dcterms:W3CDTF">2022-03-21T13:35:18Z</dcterms:modified>
</cp:coreProperties>
</file>