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2"/>
  </p:notesMasterIdLst>
  <p:sldIdLst>
    <p:sldId id="273" r:id="rId2"/>
    <p:sldId id="301" r:id="rId3"/>
    <p:sldId id="302" r:id="rId4"/>
    <p:sldId id="307" r:id="rId5"/>
    <p:sldId id="310" r:id="rId6"/>
    <p:sldId id="257" r:id="rId7"/>
    <p:sldId id="299" r:id="rId8"/>
    <p:sldId id="300" r:id="rId9"/>
    <p:sldId id="311" r:id="rId10"/>
    <p:sldId id="296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BFF"/>
    <a:srgbClr val="063286"/>
    <a:srgbClr val="075CCA"/>
    <a:srgbClr val="003EEE"/>
    <a:srgbClr val="2D2D2D"/>
    <a:srgbClr val="050B46"/>
    <a:srgbClr val="474D4F"/>
    <a:srgbClr val="50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8" autoAdjust="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FBCF-3F43-4593-AFC8-4C730CF8CCE7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5BE0-F25C-48B9-B3A4-4122D1B5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5BE0-F25C-48B9-B3A4-4122D1B5E2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7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5BE0-F25C-48B9-B3A4-4122D1B5E2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1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5BE0-F25C-48B9-B3A4-4122D1B5E2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4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5BE0-F25C-48B9-B3A4-4122D1B5E2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DD25-A7D8-3CF6-C92F-6D4B5D5EB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EC71F-485D-7DA5-0808-0DEA13B3E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51749-0E8F-C8B3-CB36-D66E425F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4C060-CC73-FFE0-9F29-F8F4A13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CB62F-1BD4-5A84-E30B-7FC6802D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0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9E11D-6894-BAC6-923D-004D1C1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22501-767D-AD81-52AE-BCBDB706C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BC025-5FD6-7344-7EA8-90ECA49F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6A5562-E136-28D3-2186-22364F5D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25912-6DD1-8385-668B-E6FD4F1B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1AA469-FFE3-4E36-9EF6-5DAA6077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18C80-821E-20BC-7E8C-0D85ED9A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AA20A-E211-0881-9C27-A2B560FF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59398-469D-58F5-52EE-75103629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D492D-D63C-F625-C326-A1464489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B8F58-F909-58E2-ED1F-A77EA5CC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F078E-A3B9-ADCD-8B78-0278EE274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753F4-034E-3348-01E6-16A304B3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63475-0541-A65B-BF24-B6F6BBAB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B9014-8ABD-6DDE-A5E3-D88E16FE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1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01A33-3DD8-C320-4A63-7B105656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7624E-0229-C2CD-5F8A-6D8D7406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338EC-2D2B-2650-A534-485A5457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4AB86-5FC6-BB48-0C5D-DACB2239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6460F-DB08-744C-C535-1122ACF9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2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00F8E-9811-0F4D-C225-55B5E0E0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9B627-D39B-1FBF-2FF9-45F1149F6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C33C6E-8FDC-B188-E6D7-FBD77134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150BFF-A0C8-E830-F93A-2303158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3E7F-E686-5237-AF47-642D8D76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272D-5FA1-74E7-E956-95273A67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06EE5-661B-6457-A771-53F5A4A1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E3344-9E5B-EC9D-6819-DAFF5BE2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D30072-3BF4-5160-1B44-1B1E0E23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646065-7015-A55E-7919-E84B2E1DD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76AB3E-52DC-7169-E2DF-4557AB18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EE5A33-1EA8-842D-57E3-128E49DD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C15ED6-85B8-B1B0-4A39-8801952A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662CD4-4C53-ECAC-6588-4EE841D7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3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B5B52-07AC-A2AA-42FF-08E2E254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A14AEB-81EA-BC30-A970-BE0B48DD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35091-E8E4-40A8-D4AC-B0904B0B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7C3106-6D5A-6C72-BCA9-946C32E7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A95F1-42D9-6423-068D-32174082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417D3F-17C1-C94C-CC95-B77461CC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6F054-12B2-6F11-C0F5-BF72DE17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ED373-D469-8F74-AE34-9BE500BE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5B3BC-9207-2AC2-F6CD-D5921444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B70BC-8342-4585-25C7-F888A9EC4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60991-BD6E-CA13-2027-0178EE9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434AD-DE6B-9EBF-BD87-278AF7E4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ECF88-0FE7-F106-B245-E9E4786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EBFB8-65FB-C19F-20E5-615AAC5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795193-9184-E216-8264-A4302D8A4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9012F-DB2E-7F6A-56A1-7E2131BD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87996A-B12D-F06D-A30D-6F764AAD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9E8E8-5332-E386-324E-C2835266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9934E-3C65-642F-B349-B3E8E85E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51696-DDC5-063E-0F2D-13B07DC9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B2F60-2BBB-C618-7A08-FA862C04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B2726-2FEB-7250-7463-17D80E7B5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D765-5FF5-453F-8ED1-ADCF3941DE4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F07FF-C4F7-3983-304C-C97AD49D4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C586B-499C-9F80-5AE4-6E1F6244D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DF6F-91EF-4428-A663-E45EC9479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476DF9-B744-840B-EFF7-F9CC4224D5B2}"/>
              </a:ext>
            </a:extLst>
          </p:cNvPr>
          <p:cNvSpPr txBox="1"/>
          <p:nvPr/>
        </p:nvSpPr>
        <p:spPr>
          <a:xfrm>
            <a:off x="280657" y="2202740"/>
            <a:ext cx="7967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МОДЕЛЬ ПРОФЕССИОНАЛЬНОГО РАЗВИТИЯ УЧИТЕЛЕЙ.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ВНУТРИКОРПОРАТИВНОЕ ПОВЫШЕНИЕ КВАЛИФИКАЦИИ.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76DF9-B744-840B-EFF7-F9CC4224D5B2}"/>
              </a:ext>
            </a:extLst>
          </p:cNvPr>
          <p:cNvSpPr txBox="1"/>
          <p:nvPr/>
        </p:nvSpPr>
        <p:spPr>
          <a:xfrm>
            <a:off x="444276" y="4655261"/>
            <a:ext cx="71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9D041F-BB21-0C46-2EAB-875722A4E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708" b="23560"/>
          <a:stretch/>
        </p:blipFill>
        <p:spPr>
          <a:xfrm>
            <a:off x="8247707" y="-68095"/>
            <a:ext cx="4450696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090F9-919E-FBB6-D737-6248A449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C0B5AFA-6824-4D86-98B7-F74435821C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50" y="0"/>
            <a:ext cx="11264899" cy="66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B71FA-6679-AC17-6F0E-65BBE6318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708" b="23560"/>
          <a:stretch/>
        </p:blipFill>
        <p:spPr>
          <a:xfrm>
            <a:off x="6965260" y="0"/>
            <a:ext cx="52267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76DF9-B744-840B-EFF7-F9CC4224D5B2}"/>
              </a:ext>
            </a:extLst>
          </p:cNvPr>
          <p:cNvSpPr txBox="1"/>
          <p:nvPr/>
        </p:nvSpPr>
        <p:spPr>
          <a:xfrm>
            <a:off x="362857" y="85864"/>
            <a:ext cx="5733143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14E47-4982-AD67-0B4F-D59E7E3CF1FA}"/>
              </a:ext>
            </a:extLst>
          </p:cNvPr>
          <p:cNvSpPr txBox="1"/>
          <p:nvPr/>
        </p:nvSpPr>
        <p:spPr>
          <a:xfrm>
            <a:off x="30320" y="1680954"/>
            <a:ext cx="6094537" cy="36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3BE3F-C272-4E59-941D-528B72E5E6B9}"/>
              </a:ext>
            </a:extLst>
          </p:cNvPr>
          <p:cNvSpPr txBox="1"/>
          <p:nvPr/>
        </p:nvSpPr>
        <p:spPr>
          <a:xfrm>
            <a:off x="299483" y="859504"/>
            <a:ext cx="75498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Современная ситуация в образовании сложна и многогранна, постоянно повышаются требования к качеству образования. Формируется заказ на педагога-профессионала способного самоорганизовываться и </a:t>
            </a:r>
            <a:r>
              <a:rPr lang="ru-RU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саморазвиваться</a:t>
            </a:r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0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B71FA-6679-AC17-6F0E-65BBE6318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708" b="23560"/>
          <a:stretch/>
        </p:blipFill>
        <p:spPr>
          <a:xfrm>
            <a:off x="6965260" y="0"/>
            <a:ext cx="52267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76DF9-B744-840B-EFF7-F9CC4224D5B2}"/>
              </a:ext>
            </a:extLst>
          </p:cNvPr>
          <p:cNvSpPr txBox="1"/>
          <p:nvPr/>
        </p:nvSpPr>
        <p:spPr>
          <a:xfrm>
            <a:off x="362857" y="85864"/>
            <a:ext cx="5733143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14E47-4982-AD67-0B4F-D59E7E3CF1FA}"/>
              </a:ext>
            </a:extLst>
          </p:cNvPr>
          <p:cNvSpPr txBox="1"/>
          <p:nvPr/>
        </p:nvSpPr>
        <p:spPr>
          <a:xfrm>
            <a:off x="30320" y="1680954"/>
            <a:ext cx="6094537" cy="36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399E2-540D-4BE1-AB0F-DD563E6AB2F7}"/>
              </a:ext>
            </a:extLst>
          </p:cNvPr>
          <p:cNvSpPr txBox="1"/>
          <p:nvPr/>
        </p:nvSpPr>
        <p:spPr>
          <a:xfrm>
            <a:off x="459224" y="943441"/>
            <a:ext cx="674834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Внутришкольное повышение квалификации или горизонтальное обучение</a:t>
            </a:r>
            <a:r>
              <a:rPr lang="ru-RU" sz="3200" dirty="0">
                <a:solidFill>
                  <a:schemeClr val="bg1"/>
                </a:solidFill>
              </a:rPr>
              <a:t> - повышение квалификации «по интересам», для однородных групп педагогических работников без отрыва от образовательных отношений, когда «равный» обучает «равного». </a:t>
            </a:r>
          </a:p>
        </p:txBody>
      </p:sp>
    </p:spTree>
    <p:extLst>
      <p:ext uri="{BB962C8B-B14F-4D97-AF65-F5344CB8AC3E}">
        <p14:creationId xmlns:p14="http://schemas.microsoft.com/office/powerpoint/2010/main" val="332820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35F1E-A199-3C2E-1926-29436E09EF35}"/>
              </a:ext>
            </a:extLst>
          </p:cNvPr>
          <p:cNvSpPr txBox="1"/>
          <p:nvPr/>
        </p:nvSpPr>
        <p:spPr>
          <a:xfrm>
            <a:off x="523560" y="997893"/>
            <a:ext cx="990283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 педагогическом коллективе школы более 30% молодых специалистов (педагоги со стажем работы от 1 года до 3 лет), которые нуждаются в методической поддержке и создании особых условий для развития ряда профессиональных компетенций.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4780" y="355235"/>
            <a:ext cx="6936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                             Проблема №1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8097" y="3053414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Проблема №2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560" y="3829542"/>
            <a:ext cx="990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2.Новые учителя испытывают трудности в первые месяцы работы в школе и коммуникации, администрация школы не может объективно оценить качество работы учителя в первом триместре. </a:t>
            </a:r>
          </a:p>
        </p:txBody>
      </p:sp>
    </p:spTree>
    <p:extLst>
      <p:ext uri="{BB962C8B-B14F-4D97-AF65-F5344CB8AC3E}">
        <p14:creationId xmlns:p14="http://schemas.microsoft.com/office/powerpoint/2010/main" val="29547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636" y="400780"/>
            <a:ext cx="1044286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ЦИКЛ ВНУТРИКОРПОРАТИВНОГО ОБУЧЕНИЯ ПРОФЕССИОНАЛЬНОГО ОБУЧЕНИЯ НАЧИНАЕТСЯ С ОПРЕДЕЛЕНИЯ «ТОЧЕК РОСТА»  ДЛЯ КАЖДОГО ПЕДАГОГА.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ВНУТРИШКОЛЬНОЕ ПОВЫШЕНИЕ КВАЛИФИКАЦИИ ИЛИ ГОРИЗОНТАЛЬНОЕ ОБУЧЕНИЕ – ПОВЫШЕНИЕ КВАЛИФИКАЦИИ «ПО ИНТЕРЕСАМ» ДЛЯ ОДНОРОДНЫХ ГРУПП ПЕДАГОГИЧЕСКИХ РАБОТНИКОВ БЕЗ ОТРЫВА ОТ ОБРАЗОВАТЕЛЬНЫХ ОТНОШЕНИЙ, КОГДА «РАВНЫЙ» ОБУЧАЕТ «РАВНОГО»</a:t>
            </a:r>
          </a:p>
        </p:txBody>
      </p:sp>
    </p:spTree>
    <p:extLst>
      <p:ext uri="{BB962C8B-B14F-4D97-AF65-F5344CB8AC3E}">
        <p14:creationId xmlns:p14="http://schemas.microsoft.com/office/powerpoint/2010/main" val="204724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BF6900-3E4D-8045-379C-FFCEBA4EA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6984" y="-5305755"/>
            <a:ext cx="5332220" cy="148954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8212D2-80BB-7F16-4B19-08D5209586D7}"/>
              </a:ext>
            </a:extLst>
          </p:cNvPr>
          <p:cNvSpPr/>
          <p:nvPr/>
        </p:nvSpPr>
        <p:spPr>
          <a:xfrm>
            <a:off x="6633303" y="422226"/>
            <a:ext cx="5162113" cy="6027196"/>
          </a:xfrm>
          <a:prstGeom prst="roundRect">
            <a:avLst>
              <a:gd name="adj" fmla="val 6894"/>
            </a:avLst>
          </a:prstGeom>
          <a:solidFill>
            <a:srgbClr val="1F5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r>
              <a:rPr lang="ru-RU" dirty="0"/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процедуры и выявление «точек роста». Сертификация молодых педагогов.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2.Формирование наставнических пар, групп по совпадающим «точкам роста» (разработка ИОМ, формирование групп).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3.Сопровождение и мониторинг обучения школьным куратором.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4.Психологическое сопровождение.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5.Анализ результатов.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169F2-02CF-566F-6B6A-87F3B00CD57E}"/>
              </a:ext>
            </a:extLst>
          </p:cNvPr>
          <p:cNvSpPr txBox="1"/>
          <p:nvPr/>
        </p:nvSpPr>
        <p:spPr>
          <a:xfrm>
            <a:off x="396584" y="2141965"/>
            <a:ext cx="6318111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Система внутрикорпоративного обучения сотрудников включает три этапа:</a:t>
            </a:r>
            <a:r>
              <a:rPr lang="en-US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 </a:t>
            </a:r>
            <a:endParaRPr lang="ru-RU" sz="3600" dirty="0">
              <a:solidFill>
                <a:srgbClr val="2D2D2D"/>
              </a:solidFill>
              <a:latin typeface="Arial Black" panose="020B0A04020102020204" pitchFamily="34" charset="0"/>
              <a:ea typeface="Inter 28pt ExtraBold" panose="0200050300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28C118B-5A72-3A3E-0B55-22B0067C446E}"/>
              </a:ext>
            </a:extLst>
          </p:cNvPr>
          <p:cNvSpPr/>
          <p:nvPr/>
        </p:nvSpPr>
        <p:spPr>
          <a:xfrm>
            <a:off x="396584" y="4406900"/>
            <a:ext cx="5986646" cy="2042522"/>
          </a:xfrm>
          <a:prstGeom prst="roundRect">
            <a:avLst>
              <a:gd name="adj" fmla="val 14128"/>
            </a:avLst>
          </a:prstGeom>
          <a:solidFill>
            <a:srgbClr val="505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этап:</a:t>
            </a:r>
          </a:p>
          <a:p>
            <a:pPr algn="ctr"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25268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BF6900-3E4D-8045-379C-FFCEBA4EA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6984" y="-5305755"/>
            <a:ext cx="5332220" cy="148954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8212D2-80BB-7F16-4B19-08D5209586D7}"/>
              </a:ext>
            </a:extLst>
          </p:cNvPr>
          <p:cNvSpPr/>
          <p:nvPr/>
        </p:nvSpPr>
        <p:spPr>
          <a:xfrm>
            <a:off x="6714697" y="422226"/>
            <a:ext cx="5162113" cy="6027196"/>
          </a:xfrm>
          <a:prstGeom prst="roundRect">
            <a:avLst>
              <a:gd name="adj" fmla="val 6894"/>
            </a:avLst>
          </a:prstGeom>
          <a:solidFill>
            <a:srgbClr val="1F5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1.Использование образовательных платформ и ресурсов дистанционного обучения.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2.Изучение нормативных документов (ФЗ-273 об образовании в РФ, обновленные стандарты, ФООП, методические рекомендации т.д.).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3.Взаимопосещение и анализ уроков, посещение открытых уроков педагогов-мастеров.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169F2-02CF-566F-6B6A-87F3B00CD57E}"/>
              </a:ext>
            </a:extLst>
          </p:cNvPr>
          <p:cNvSpPr txBox="1"/>
          <p:nvPr/>
        </p:nvSpPr>
        <p:spPr>
          <a:xfrm>
            <a:off x="396584" y="2141965"/>
            <a:ext cx="6318111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Система внутрикорпоративного обучения сотрудников включает три этапа:</a:t>
            </a:r>
            <a:r>
              <a:rPr lang="en-US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 </a:t>
            </a:r>
            <a:endParaRPr lang="ru-RU" sz="3600" dirty="0">
              <a:solidFill>
                <a:srgbClr val="2D2D2D"/>
              </a:solidFill>
              <a:latin typeface="Arial Black" panose="020B0A04020102020204" pitchFamily="34" charset="0"/>
              <a:ea typeface="Inter 28pt ExtraBold" panose="0200050300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28C118B-5A72-3A3E-0B55-22B0067C446E}"/>
              </a:ext>
            </a:extLst>
          </p:cNvPr>
          <p:cNvSpPr/>
          <p:nvPr/>
        </p:nvSpPr>
        <p:spPr>
          <a:xfrm>
            <a:off x="396584" y="4406900"/>
            <a:ext cx="5986646" cy="2042522"/>
          </a:xfrm>
          <a:prstGeom prst="roundRect">
            <a:avLst>
              <a:gd name="adj" fmla="val 14128"/>
            </a:avLst>
          </a:prstGeom>
          <a:solidFill>
            <a:srgbClr val="505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Второй этап: </a:t>
            </a:r>
          </a:p>
          <a:p>
            <a:pPr algn="ctr"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Индивидуальный образовательный маршрут для педагогов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8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BF6900-3E4D-8045-379C-FFCEBA4EA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6984" y="-5305755"/>
            <a:ext cx="5332220" cy="148954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8212D2-80BB-7F16-4B19-08D5209586D7}"/>
              </a:ext>
            </a:extLst>
          </p:cNvPr>
          <p:cNvSpPr/>
          <p:nvPr/>
        </p:nvSpPr>
        <p:spPr>
          <a:xfrm>
            <a:off x="6714697" y="422226"/>
            <a:ext cx="5162113" cy="6027196"/>
          </a:xfrm>
          <a:prstGeom prst="roundRect">
            <a:avLst>
              <a:gd name="adj" fmla="val 6894"/>
            </a:avLst>
          </a:prstGeom>
          <a:solidFill>
            <a:srgbClr val="1F5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1.Выступления на педсоветах, проведение семинаров, мастер-классов, участие в кейс-чемпионатах.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2.Участие в педагогических советах.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Участие в профессиональных конкурсах (очных и дистанционных).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4.Статьи и публикации, создание сайтов.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169F2-02CF-566F-6B6A-87F3B00CD57E}"/>
              </a:ext>
            </a:extLst>
          </p:cNvPr>
          <p:cNvSpPr txBox="1"/>
          <p:nvPr/>
        </p:nvSpPr>
        <p:spPr>
          <a:xfrm>
            <a:off x="396584" y="2141965"/>
            <a:ext cx="6318111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Система внутрикорпоративного обучения сотрудников включает три этапа:</a:t>
            </a:r>
            <a:r>
              <a:rPr lang="en-US" sz="3600" dirty="0">
                <a:solidFill>
                  <a:srgbClr val="2D2D2D"/>
                </a:solidFill>
                <a:latin typeface="Arial Black" panose="020B0A04020102020204" pitchFamily="34" charset="0"/>
                <a:ea typeface="Inter 28pt ExtraBold" panose="02000503000000020004" pitchFamily="2" charset="0"/>
              </a:rPr>
              <a:t> </a:t>
            </a:r>
            <a:endParaRPr lang="ru-RU" sz="3600" dirty="0">
              <a:solidFill>
                <a:srgbClr val="2D2D2D"/>
              </a:solidFill>
              <a:latin typeface="Arial Black" panose="020B0A04020102020204" pitchFamily="34" charset="0"/>
              <a:ea typeface="Inter 28pt ExtraBold" panose="02000503000000020004" pitchFamily="2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28C118B-5A72-3A3E-0B55-22B0067C446E}"/>
              </a:ext>
            </a:extLst>
          </p:cNvPr>
          <p:cNvSpPr/>
          <p:nvPr/>
        </p:nvSpPr>
        <p:spPr>
          <a:xfrm>
            <a:off x="396584" y="4406900"/>
            <a:ext cx="5986646" cy="2042522"/>
          </a:xfrm>
          <a:prstGeom prst="roundRect">
            <a:avLst>
              <a:gd name="adj" fmla="val 14128"/>
            </a:avLst>
          </a:prstGeom>
          <a:solidFill>
            <a:srgbClr val="505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Третий этап: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внутрикорпоративного обучения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4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8"/>
          <p:cNvGrpSpPr>
            <a:grpSpLocks/>
          </p:cNvGrpSpPr>
          <p:nvPr/>
        </p:nvGrpSpPr>
        <p:grpSpPr bwMode="auto">
          <a:xfrm>
            <a:off x="2230099" y="1651830"/>
            <a:ext cx="7494563" cy="4251177"/>
            <a:chOff x="0" y="0"/>
            <a:chExt cx="3853" cy="2541"/>
          </a:xfrm>
        </p:grpSpPr>
        <p:sp>
          <p:nvSpPr>
            <p:cNvPr id="84" name="Arc 11"/>
            <p:cNvSpPr>
              <a:spLocks/>
            </p:cNvSpPr>
            <p:nvPr/>
          </p:nvSpPr>
          <p:spPr bwMode="auto">
            <a:xfrm>
              <a:off x="750" y="0"/>
              <a:ext cx="1306" cy="1215"/>
            </a:xfrm>
            <a:custGeom>
              <a:avLst/>
              <a:gdLst>
                <a:gd name="T0" fmla="*/ -1 w 14464"/>
                <a:gd name="T1" fmla="*/ 4252 h 20295"/>
                <a:gd name="T2" fmla="*/ 7070 w 14464"/>
                <a:gd name="T3" fmla="*/ -1 h 20295"/>
                <a:gd name="T4" fmla="*/ -1 w 14464"/>
                <a:gd name="T5" fmla="*/ 4252 h 20295"/>
                <a:gd name="T6" fmla="*/ 7070 w 14464"/>
                <a:gd name="T7" fmla="*/ -1 h 20295"/>
                <a:gd name="T8" fmla="*/ 14464 w 14464"/>
                <a:gd name="T9" fmla="*/ 20295 h 20295"/>
                <a:gd name="T10" fmla="*/ -1 w 14464"/>
                <a:gd name="T11" fmla="*/ 4252 h 20295"/>
                <a:gd name="T12" fmla="*/ 0 w 14464"/>
                <a:gd name="T13" fmla="*/ 0 h 20295"/>
                <a:gd name="T14" fmla="*/ 14464 w 14464"/>
                <a:gd name="T15" fmla="*/ 20295 h 20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464" h="20295" fill="none" extrusionOk="0">
                  <a:moveTo>
                    <a:pt x="-1" y="4252"/>
                  </a:moveTo>
                  <a:cubicBezTo>
                    <a:pt x="2061" y="2393"/>
                    <a:pt x="4462" y="949"/>
                    <a:pt x="7070" y="-1"/>
                  </a:cubicBezTo>
                </a:path>
                <a:path w="14464" h="20295" stroke="0" extrusionOk="0">
                  <a:moveTo>
                    <a:pt x="-1" y="4252"/>
                  </a:moveTo>
                  <a:cubicBezTo>
                    <a:pt x="2061" y="2393"/>
                    <a:pt x="4462" y="949"/>
                    <a:pt x="7070" y="-1"/>
                  </a:cubicBezTo>
                  <a:lnTo>
                    <a:pt x="14464" y="20295"/>
                  </a:lnTo>
                  <a:lnTo>
                    <a:pt x="-1" y="4252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  <p:sp>
          <p:nvSpPr>
            <p:cNvPr id="85" name="Arc 39"/>
            <p:cNvSpPr>
              <a:spLocks/>
            </p:cNvSpPr>
            <p:nvPr/>
          </p:nvSpPr>
          <p:spPr bwMode="auto">
            <a:xfrm rot="413136">
              <a:off x="0" y="1250"/>
              <a:ext cx="1951" cy="766"/>
            </a:xfrm>
            <a:custGeom>
              <a:avLst/>
              <a:gdLst>
                <a:gd name="T0" fmla="*/ 3707 w 21600"/>
                <a:gd name="T1" fmla="*/ 12801 h 12802"/>
                <a:gd name="T2" fmla="*/ 0 w 21600"/>
                <a:gd name="T3" fmla="*/ 702 h 12802"/>
                <a:gd name="T4" fmla="*/ 11 w 21600"/>
                <a:gd name="T5" fmla="*/ 0 h 12802"/>
                <a:gd name="T6" fmla="*/ 3707 w 21600"/>
                <a:gd name="T7" fmla="*/ 12801 h 12802"/>
                <a:gd name="T8" fmla="*/ 0 w 21600"/>
                <a:gd name="T9" fmla="*/ 702 h 12802"/>
                <a:gd name="T10" fmla="*/ 11 w 21600"/>
                <a:gd name="T11" fmla="*/ 0 h 12802"/>
                <a:gd name="T12" fmla="*/ 21600 w 21600"/>
                <a:gd name="T13" fmla="*/ 702 h 12802"/>
                <a:gd name="T14" fmla="*/ 3707 w 21600"/>
                <a:gd name="T15" fmla="*/ 12801 h 12802"/>
                <a:gd name="T16" fmla="*/ 0 w 21600"/>
                <a:gd name="T17" fmla="*/ 0 h 12802"/>
                <a:gd name="T18" fmla="*/ 21600 w 21600"/>
                <a:gd name="T19" fmla="*/ 12802 h 1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12802" fill="none" extrusionOk="0">
                  <a:moveTo>
                    <a:pt x="3707" y="12801"/>
                  </a:moveTo>
                  <a:cubicBezTo>
                    <a:pt x="1291" y="9229"/>
                    <a:pt x="0" y="5014"/>
                    <a:pt x="0" y="702"/>
                  </a:cubicBezTo>
                  <a:cubicBezTo>
                    <a:pt x="-1" y="467"/>
                    <a:pt x="3" y="233"/>
                    <a:pt x="11" y="0"/>
                  </a:cubicBezTo>
                </a:path>
                <a:path w="21600" h="12802" stroke="0" extrusionOk="0">
                  <a:moveTo>
                    <a:pt x="3707" y="12801"/>
                  </a:moveTo>
                  <a:cubicBezTo>
                    <a:pt x="1291" y="9229"/>
                    <a:pt x="0" y="5014"/>
                    <a:pt x="0" y="702"/>
                  </a:cubicBezTo>
                  <a:cubicBezTo>
                    <a:pt x="-1" y="467"/>
                    <a:pt x="3" y="233"/>
                    <a:pt x="11" y="0"/>
                  </a:cubicBezTo>
                  <a:lnTo>
                    <a:pt x="21600" y="702"/>
                  </a:lnTo>
                  <a:lnTo>
                    <a:pt x="3707" y="12801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  <p:sp>
          <p:nvSpPr>
            <p:cNvPr id="86" name="Arc 40"/>
            <p:cNvSpPr>
              <a:spLocks/>
            </p:cNvSpPr>
            <p:nvPr/>
          </p:nvSpPr>
          <p:spPr bwMode="auto">
            <a:xfrm>
              <a:off x="1518" y="1248"/>
              <a:ext cx="847" cy="1293"/>
            </a:xfrm>
            <a:custGeom>
              <a:avLst/>
              <a:gdLst>
                <a:gd name="T0" fmla="*/ 9376 w 9377"/>
                <a:gd name="T1" fmla="*/ 20929 h 21600"/>
                <a:gd name="T2" fmla="*/ 4037 w 9377"/>
                <a:gd name="T3" fmla="*/ 21600 h 21600"/>
                <a:gd name="T4" fmla="*/ -1 w 9377"/>
                <a:gd name="T5" fmla="*/ 21219 h 21600"/>
                <a:gd name="T6" fmla="*/ 9376 w 9377"/>
                <a:gd name="T7" fmla="*/ 20929 h 21600"/>
                <a:gd name="T8" fmla="*/ 4037 w 9377"/>
                <a:gd name="T9" fmla="*/ 21600 h 21600"/>
                <a:gd name="T10" fmla="*/ -1 w 9377"/>
                <a:gd name="T11" fmla="*/ 21219 h 21600"/>
                <a:gd name="T12" fmla="*/ 4037 w 9377"/>
                <a:gd name="T13" fmla="*/ 0 h 21600"/>
                <a:gd name="T14" fmla="*/ 9376 w 9377"/>
                <a:gd name="T15" fmla="*/ 20929 h 21600"/>
                <a:gd name="T16" fmla="*/ 0 w 9377"/>
                <a:gd name="T17" fmla="*/ 0 h 21600"/>
                <a:gd name="T18" fmla="*/ 9377 w 9377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9377" h="21600" fill="none" extrusionOk="0">
                  <a:moveTo>
                    <a:pt x="9376" y="20929"/>
                  </a:moveTo>
                  <a:cubicBezTo>
                    <a:pt x="7631" y="21374"/>
                    <a:pt x="5837" y="21599"/>
                    <a:pt x="4037" y="21600"/>
                  </a:cubicBezTo>
                  <a:cubicBezTo>
                    <a:pt x="2682" y="21600"/>
                    <a:pt x="1330" y="21472"/>
                    <a:pt x="-1" y="21219"/>
                  </a:cubicBezTo>
                </a:path>
                <a:path w="9377" h="21600" stroke="0" extrusionOk="0">
                  <a:moveTo>
                    <a:pt x="9376" y="20929"/>
                  </a:moveTo>
                  <a:cubicBezTo>
                    <a:pt x="7631" y="21374"/>
                    <a:pt x="5837" y="21599"/>
                    <a:pt x="4037" y="21600"/>
                  </a:cubicBezTo>
                  <a:cubicBezTo>
                    <a:pt x="2682" y="21600"/>
                    <a:pt x="1330" y="21472"/>
                    <a:pt x="-1" y="21219"/>
                  </a:cubicBezTo>
                  <a:lnTo>
                    <a:pt x="4037" y="0"/>
                  </a:lnTo>
                  <a:lnTo>
                    <a:pt x="9376" y="20929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  <p:sp>
          <p:nvSpPr>
            <p:cNvPr id="87" name="Arc 41"/>
            <p:cNvSpPr>
              <a:spLocks/>
            </p:cNvSpPr>
            <p:nvPr/>
          </p:nvSpPr>
          <p:spPr bwMode="auto">
            <a:xfrm>
              <a:off x="1902" y="1171"/>
              <a:ext cx="1951" cy="749"/>
            </a:xfrm>
            <a:custGeom>
              <a:avLst/>
              <a:gdLst>
                <a:gd name="T0" fmla="*/ 21527 w 21600"/>
                <a:gd name="T1" fmla="*/ -1 h 12526"/>
                <a:gd name="T2" fmla="*/ 21600 w 21600"/>
                <a:gd name="T3" fmla="*/ 1773 h 12526"/>
                <a:gd name="T4" fmla="*/ 18733 w 21600"/>
                <a:gd name="T5" fmla="*/ 12526 h 12526"/>
                <a:gd name="T6" fmla="*/ 21527 w 21600"/>
                <a:gd name="T7" fmla="*/ -1 h 12526"/>
                <a:gd name="T8" fmla="*/ 21600 w 21600"/>
                <a:gd name="T9" fmla="*/ 1773 h 12526"/>
                <a:gd name="T10" fmla="*/ 18733 w 21600"/>
                <a:gd name="T11" fmla="*/ 12526 h 12526"/>
                <a:gd name="T12" fmla="*/ 0 w 21600"/>
                <a:gd name="T13" fmla="*/ 1773 h 12526"/>
                <a:gd name="T14" fmla="*/ 21527 w 21600"/>
                <a:gd name="T15" fmla="*/ -1 h 12526"/>
                <a:gd name="T16" fmla="*/ 0 w 21600"/>
                <a:gd name="T17" fmla="*/ 0 h 12526"/>
                <a:gd name="T18" fmla="*/ 21600 w 21600"/>
                <a:gd name="T19" fmla="*/ 12526 h 1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12526" fill="none" extrusionOk="0">
                  <a:moveTo>
                    <a:pt x="21527" y="-1"/>
                  </a:moveTo>
                  <a:cubicBezTo>
                    <a:pt x="21575" y="589"/>
                    <a:pt x="21600" y="1181"/>
                    <a:pt x="21600" y="1773"/>
                  </a:cubicBezTo>
                  <a:cubicBezTo>
                    <a:pt x="21600" y="5546"/>
                    <a:pt x="20611" y="9253"/>
                    <a:pt x="18733" y="12526"/>
                  </a:cubicBezTo>
                </a:path>
                <a:path w="21600" h="12526" stroke="0" extrusionOk="0">
                  <a:moveTo>
                    <a:pt x="21527" y="-1"/>
                  </a:moveTo>
                  <a:cubicBezTo>
                    <a:pt x="21575" y="589"/>
                    <a:pt x="21600" y="1181"/>
                    <a:pt x="21600" y="1773"/>
                  </a:cubicBezTo>
                  <a:cubicBezTo>
                    <a:pt x="21600" y="5546"/>
                    <a:pt x="20611" y="9253"/>
                    <a:pt x="18733" y="12526"/>
                  </a:cubicBezTo>
                  <a:lnTo>
                    <a:pt x="0" y="1773"/>
                  </a:lnTo>
                  <a:lnTo>
                    <a:pt x="21527" y="-1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  <p:sp>
          <p:nvSpPr>
            <p:cNvPr id="88" name="Arc 42"/>
            <p:cNvSpPr>
              <a:spLocks/>
            </p:cNvSpPr>
            <p:nvPr/>
          </p:nvSpPr>
          <p:spPr bwMode="auto">
            <a:xfrm>
              <a:off x="2005" y="63"/>
              <a:ext cx="1193" cy="1233"/>
            </a:xfrm>
            <a:custGeom>
              <a:avLst/>
              <a:gdLst>
                <a:gd name="T0" fmla="*/ 6497 w 13214"/>
                <a:gd name="T1" fmla="*/ 0 h 20600"/>
                <a:gd name="T2" fmla="*/ 13213 w 13214"/>
                <a:gd name="T3" fmla="*/ 3513 h 20600"/>
                <a:gd name="T4" fmla="*/ 6497 w 13214"/>
                <a:gd name="T5" fmla="*/ 0 h 20600"/>
                <a:gd name="T6" fmla="*/ 13213 w 13214"/>
                <a:gd name="T7" fmla="*/ 3513 h 20600"/>
                <a:gd name="T8" fmla="*/ 0 w 13214"/>
                <a:gd name="T9" fmla="*/ 20600 h 20600"/>
                <a:gd name="T10" fmla="*/ 6497 w 13214"/>
                <a:gd name="T11" fmla="*/ 0 h 20600"/>
                <a:gd name="T12" fmla="*/ 0 w 13214"/>
                <a:gd name="T13" fmla="*/ 0 h 20600"/>
                <a:gd name="T14" fmla="*/ 13214 w 13214"/>
                <a:gd name="T15" fmla="*/ 20600 h 20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3214" h="20600" fill="none" extrusionOk="0">
                  <a:moveTo>
                    <a:pt x="6497" y="0"/>
                  </a:moveTo>
                  <a:cubicBezTo>
                    <a:pt x="8926" y="766"/>
                    <a:pt x="11199" y="1955"/>
                    <a:pt x="13213" y="3513"/>
                  </a:cubicBezTo>
                </a:path>
                <a:path w="13214" h="20600" stroke="0" extrusionOk="0">
                  <a:moveTo>
                    <a:pt x="6497" y="0"/>
                  </a:moveTo>
                  <a:cubicBezTo>
                    <a:pt x="8926" y="766"/>
                    <a:pt x="11199" y="1955"/>
                    <a:pt x="13213" y="3513"/>
                  </a:cubicBezTo>
                  <a:lnTo>
                    <a:pt x="0" y="20600"/>
                  </a:lnTo>
                  <a:lnTo>
                    <a:pt x="6497" y="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/>
            </a:p>
          </p:txBody>
        </p:sp>
      </p:grp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75530" y="1828741"/>
            <a:ext cx="6660104" cy="3797785"/>
          </a:xfrm>
          <a:prstGeom prst="ellipse">
            <a:avLst/>
          </a:prstGeom>
          <a:gradFill rotWithShape="1">
            <a:gsLst>
              <a:gs pos="0">
                <a:srgbClr val="0846AC"/>
              </a:gs>
              <a:gs pos="100000">
                <a:srgbClr val="2180C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algn="l" eaLnBrk="1" fontAlgn="base" hangingPunct="1">
              <a:buClrTx/>
              <a:buSzTx/>
            </a:pPr>
            <a:endParaRPr lang="zh-CN" altLang="en-US" sz="1800" b="1">
              <a:latin typeface="Arial" charset="0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846701" y="1868893"/>
            <a:ext cx="6319708" cy="3454814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algn="l" eaLnBrk="1" fontAlgn="base" hangingPunct="1">
              <a:buClrTx/>
              <a:buSzTx/>
            </a:pPr>
            <a:endParaRPr lang="zh-CN" altLang="en-US" sz="1800" b="1">
              <a:latin typeface="Arial" charset="0"/>
            </a:endParaRPr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3891093" y="3262734"/>
            <a:ext cx="4337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/>
            <a:r>
              <a:rPr lang="ru-RU" sz="2400" b="1" dirty="0">
                <a:latin typeface="Arial" pitchFamily="34" charset="0"/>
                <a:cs typeface="Arial" pitchFamily="34" charset="0"/>
              </a:rPr>
              <a:t>«Горизонтальное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 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обучение</a:t>
            </a:r>
            <a:endParaRPr lang="zh-CN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07"/>
          <p:cNvGrpSpPr>
            <a:grpSpLocks/>
          </p:cNvGrpSpPr>
          <p:nvPr/>
        </p:nvGrpSpPr>
        <p:grpSpPr bwMode="auto">
          <a:xfrm>
            <a:off x="9523378" y="2325070"/>
            <a:ext cx="2431729" cy="1276973"/>
            <a:chOff x="0" y="-631"/>
            <a:chExt cx="1300" cy="1758"/>
          </a:xfrm>
        </p:grpSpPr>
        <p:sp>
          <p:nvSpPr>
            <p:cNvPr id="70" name="Oval 48"/>
            <p:cNvSpPr>
              <a:spLocks noChangeArrowheads="1"/>
            </p:cNvSpPr>
            <p:nvPr/>
          </p:nvSpPr>
          <p:spPr bwMode="auto">
            <a:xfrm>
              <a:off x="0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71" name="Oval 52"/>
            <p:cNvSpPr>
              <a:spLocks noChangeArrowheads="1"/>
            </p:cNvSpPr>
            <p:nvPr/>
          </p:nvSpPr>
          <p:spPr bwMode="auto">
            <a:xfrm>
              <a:off x="103" y="-631"/>
              <a:ext cx="1197" cy="1622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Педагогическое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взаимодействие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в группах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53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0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11"/>
            <p:cNvGrpSpPr>
              <a:grpSpLocks/>
            </p:cNvGrpSpPr>
            <p:nvPr/>
          </p:nvGrpSpPr>
          <p:grpSpPr bwMode="auto">
            <a:xfrm rot="-1297425" flipH="1" flipV="1">
              <a:off x="165" y="744"/>
              <a:ext cx="707" cy="220"/>
              <a:chOff x="150" y="-19"/>
              <a:chExt cx="743" cy="265"/>
            </a:xfrm>
          </p:grpSpPr>
          <p:sp>
            <p:nvSpPr>
              <p:cNvPr id="83" name="AutoShape 59"/>
              <p:cNvSpPr>
                <a:spLocks noChangeArrowheads="1"/>
              </p:cNvSpPr>
              <p:nvPr/>
            </p:nvSpPr>
            <p:spPr bwMode="auto">
              <a:xfrm rot="6906312">
                <a:off x="399" y="-215"/>
                <a:ext cx="150" cy="542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 sz="1800">
                  <a:latin typeface="Arial" charset="0"/>
                </a:endParaRPr>
              </a:p>
            </p:txBody>
          </p:sp>
          <p:grpSp>
            <p:nvGrpSpPr>
              <p:cNvPr id="5" name="Group 317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76" name="AutoShape 61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77" name="AutoShape 62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78" name="AutoShape 63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79" name="AutoShape 64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9" name="Group 322"/>
          <p:cNvGrpSpPr>
            <a:grpSpLocks/>
          </p:cNvGrpSpPr>
          <p:nvPr/>
        </p:nvGrpSpPr>
        <p:grpSpPr bwMode="auto">
          <a:xfrm>
            <a:off x="4668410" y="126509"/>
            <a:ext cx="3413693" cy="1235161"/>
            <a:chOff x="-296" y="-584"/>
            <a:chExt cx="1755" cy="1711"/>
          </a:xfrm>
        </p:grpSpPr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97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57" name="Oval 52"/>
            <p:cNvSpPr>
              <a:spLocks noChangeArrowheads="1"/>
            </p:cNvSpPr>
            <p:nvPr/>
          </p:nvSpPr>
          <p:spPr bwMode="auto">
            <a:xfrm>
              <a:off x="-296" y="-584"/>
              <a:ext cx="1370" cy="1562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модернизированные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типы традиционных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учебных занятий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326"/>
            <p:cNvGrpSpPr>
              <a:grpSpLocks/>
            </p:cNvGrpSpPr>
            <p:nvPr/>
          </p:nvGrpSpPr>
          <p:grpSpPr bwMode="auto">
            <a:xfrm rot="-1297425" flipH="1" flipV="1">
              <a:off x="157" y="719"/>
              <a:ext cx="850" cy="204"/>
              <a:chOff x="0" y="0"/>
              <a:chExt cx="893" cy="246"/>
            </a:xfrm>
          </p:grpSpPr>
          <p:grpSp>
            <p:nvGrpSpPr>
              <p:cNvPr id="11" name="Group 327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66" name="AutoShape 56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7" name="AutoShape 57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8" name="AutoShape 58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9" name="AutoShape 59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12" name="Group 332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62" name="AutoShape 61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3" name="AutoShape 62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4" name="AutoShape 63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65" name="AutoShape 64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3" name="Group 337"/>
          <p:cNvGrpSpPr>
            <a:grpSpLocks/>
          </p:cNvGrpSpPr>
          <p:nvPr/>
        </p:nvGrpSpPr>
        <p:grpSpPr bwMode="auto">
          <a:xfrm>
            <a:off x="9402259" y="4551748"/>
            <a:ext cx="2559783" cy="1581608"/>
            <a:chOff x="-44" y="-20"/>
            <a:chExt cx="1162" cy="1656"/>
          </a:xfrm>
        </p:grpSpPr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-44" y="1144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43" name="Oval 52"/>
            <p:cNvSpPr>
              <a:spLocks noChangeArrowheads="1"/>
            </p:cNvSpPr>
            <p:nvPr/>
          </p:nvSpPr>
          <p:spPr bwMode="auto">
            <a:xfrm>
              <a:off x="-33" y="-20"/>
              <a:ext cx="1116" cy="978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Наличие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индивидуального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плана и ИОМ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" name="Picture 53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31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341"/>
            <p:cNvGrpSpPr>
              <a:grpSpLocks/>
            </p:cNvGrpSpPr>
            <p:nvPr/>
          </p:nvGrpSpPr>
          <p:grpSpPr bwMode="auto">
            <a:xfrm rot="-1297425" flipH="1" flipV="1">
              <a:off x="160" y="735"/>
              <a:ext cx="764" cy="204"/>
              <a:chOff x="90" y="0"/>
              <a:chExt cx="803" cy="246"/>
            </a:xfrm>
          </p:grpSpPr>
          <p:grpSp>
            <p:nvGrpSpPr>
              <p:cNvPr id="18" name="Group 342"/>
              <p:cNvGrpSpPr>
                <a:grpSpLocks/>
              </p:cNvGrpSpPr>
              <p:nvPr/>
            </p:nvGrpSpPr>
            <p:grpSpPr bwMode="auto">
              <a:xfrm>
                <a:off x="90" y="0"/>
                <a:ext cx="653" cy="185"/>
                <a:chOff x="135" y="0"/>
                <a:chExt cx="982" cy="279"/>
              </a:xfrm>
            </p:grpSpPr>
            <p:sp>
              <p:nvSpPr>
                <p:cNvPr id="53" name="AutoShape 57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54" name="AutoShape 58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55" name="AutoShape 59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19" name="Group 347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48" name="AutoShape 61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49" name="AutoShape 62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50" name="AutoShape 63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51" name="AutoShape 64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8" name="Group 367"/>
          <p:cNvGrpSpPr>
            <a:grpSpLocks/>
          </p:cNvGrpSpPr>
          <p:nvPr/>
        </p:nvGrpSpPr>
        <p:grpSpPr bwMode="auto">
          <a:xfrm>
            <a:off x="8375515" y="881118"/>
            <a:ext cx="3044757" cy="1317333"/>
            <a:chOff x="0" y="0"/>
            <a:chExt cx="1162" cy="1127"/>
          </a:xfrm>
        </p:grpSpPr>
        <p:sp>
          <p:nvSpPr>
            <p:cNvPr id="14" name="Oval 48"/>
            <p:cNvSpPr>
              <a:spLocks noChangeArrowheads="1"/>
            </p:cNvSpPr>
            <p:nvPr/>
          </p:nvSpPr>
          <p:spPr bwMode="auto">
            <a:xfrm>
              <a:off x="0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auto">
            <a:xfrm>
              <a:off x="88" y="0"/>
              <a:ext cx="986" cy="978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образовательный </a:t>
              </a:r>
            </a:p>
            <a:p>
              <a:pPr algn="ctr" fontAlgn="base"/>
              <a:r>
                <a:rPr lang="ru-RU" dirty="0" err="1">
                  <a:latin typeface="Arial" pitchFamily="34" charset="0"/>
                  <a:cs typeface="Arial" pitchFamily="34" charset="0"/>
                </a:rPr>
                <a:t>нетворкинг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53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0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371"/>
            <p:cNvGrpSpPr>
              <a:grpSpLocks/>
            </p:cNvGrpSpPr>
            <p:nvPr/>
          </p:nvGrpSpPr>
          <p:grpSpPr bwMode="auto">
            <a:xfrm rot="-1297425" flipH="1" flipV="1">
              <a:off x="157" y="719"/>
              <a:ext cx="850" cy="204"/>
              <a:chOff x="0" y="0"/>
              <a:chExt cx="893" cy="246"/>
            </a:xfrm>
          </p:grpSpPr>
          <p:grpSp>
            <p:nvGrpSpPr>
              <p:cNvPr id="30" name="Group 372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24" name="AutoShape 56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5" name="AutoShape 57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6" name="AutoShape 58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7" name="AutoShape 59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31" name="Group 377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20" name="AutoShape 61"/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1" name="AutoShape 62"/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2" name="AutoShape 63"/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23" name="AutoShape 64"/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2" name="Group 367">
            <a:extLst>
              <a:ext uri="{FF2B5EF4-FFF2-40B4-BE49-F238E27FC236}">
                <a16:creationId xmlns:a16="http://schemas.microsoft.com/office/drawing/2014/main" id="{BB53E362-E280-444A-9852-E5A878612252}"/>
              </a:ext>
            </a:extLst>
          </p:cNvPr>
          <p:cNvGrpSpPr>
            <a:grpSpLocks/>
          </p:cNvGrpSpPr>
          <p:nvPr/>
        </p:nvGrpSpPr>
        <p:grpSpPr bwMode="auto">
          <a:xfrm>
            <a:off x="6964745" y="5322196"/>
            <a:ext cx="2591688" cy="1282975"/>
            <a:chOff x="-321" y="0"/>
            <a:chExt cx="1483" cy="1663"/>
          </a:xfrm>
        </p:grpSpPr>
        <p:sp>
          <p:nvSpPr>
            <p:cNvPr id="90" name="Oval 48">
              <a:extLst>
                <a:ext uri="{FF2B5EF4-FFF2-40B4-BE49-F238E27FC236}">
                  <a16:creationId xmlns:a16="http://schemas.microsoft.com/office/drawing/2014/main" id="{219EAA6C-D1DF-4520-A1DB-8ECF74F74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91" name="Oval 52">
              <a:extLst>
                <a:ext uri="{FF2B5EF4-FFF2-40B4-BE49-F238E27FC236}">
                  <a16:creationId xmlns:a16="http://schemas.microsoft.com/office/drawing/2014/main" id="{215A1680-8CE4-44A0-8D41-ECEF66CDC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1" y="366"/>
              <a:ext cx="1406" cy="1297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Краткосрочные </a:t>
              </a:r>
            </a:p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мероприятия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" name="Picture 53" descr="Picture2">
              <a:extLst>
                <a:ext uri="{FF2B5EF4-FFF2-40B4-BE49-F238E27FC236}">
                  <a16:creationId xmlns:a16="http://schemas.microsoft.com/office/drawing/2014/main" id="{264BA57B-CBCB-4442-8D43-D052FFB99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0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71">
              <a:extLst>
                <a:ext uri="{FF2B5EF4-FFF2-40B4-BE49-F238E27FC236}">
                  <a16:creationId xmlns:a16="http://schemas.microsoft.com/office/drawing/2014/main" id="{68E8FF08-13D0-4551-B089-F7D29DA31DF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57" y="719"/>
              <a:ext cx="850" cy="204"/>
              <a:chOff x="0" y="0"/>
              <a:chExt cx="893" cy="246"/>
            </a:xfrm>
          </p:grpSpPr>
          <p:grpSp>
            <p:nvGrpSpPr>
              <p:cNvPr id="34" name="Group 372">
                <a:extLst>
                  <a:ext uri="{FF2B5EF4-FFF2-40B4-BE49-F238E27FC236}">
                    <a16:creationId xmlns:a16="http://schemas.microsoft.com/office/drawing/2014/main" id="{99C0F715-DA3B-402B-9257-BDAB94560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00" name="AutoShape 56">
                  <a:extLst>
                    <a:ext uri="{FF2B5EF4-FFF2-40B4-BE49-F238E27FC236}">
                      <a16:creationId xmlns:a16="http://schemas.microsoft.com/office/drawing/2014/main" id="{66024017-912F-432E-8EC0-B50C4D47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01" name="AutoShape 57">
                  <a:extLst>
                    <a:ext uri="{FF2B5EF4-FFF2-40B4-BE49-F238E27FC236}">
                      <a16:creationId xmlns:a16="http://schemas.microsoft.com/office/drawing/2014/main" id="{8E4E02C0-9C90-4232-BB75-5C44EDF26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02" name="AutoShape 58">
                  <a:extLst>
                    <a:ext uri="{FF2B5EF4-FFF2-40B4-BE49-F238E27FC236}">
                      <a16:creationId xmlns:a16="http://schemas.microsoft.com/office/drawing/2014/main" id="{7E0B8B7F-29F4-41CA-9CDF-78FF93F6D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03" name="AutoShape 59">
                  <a:extLst>
                    <a:ext uri="{FF2B5EF4-FFF2-40B4-BE49-F238E27FC236}">
                      <a16:creationId xmlns:a16="http://schemas.microsoft.com/office/drawing/2014/main" id="{C73FFE31-5322-48C3-9F87-E73DD9C84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35" name="Group 377">
                <a:extLst>
                  <a:ext uri="{FF2B5EF4-FFF2-40B4-BE49-F238E27FC236}">
                    <a16:creationId xmlns:a16="http://schemas.microsoft.com/office/drawing/2014/main" id="{7D287AB1-3EE3-4284-80F6-AAC433207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96" name="AutoShape 61">
                  <a:extLst>
                    <a:ext uri="{FF2B5EF4-FFF2-40B4-BE49-F238E27FC236}">
                      <a16:creationId xmlns:a16="http://schemas.microsoft.com/office/drawing/2014/main" id="{EAB94E71-E66F-4367-AD09-7A6C90481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97" name="AutoShape 62">
                  <a:extLst>
                    <a:ext uri="{FF2B5EF4-FFF2-40B4-BE49-F238E27FC236}">
                      <a16:creationId xmlns:a16="http://schemas.microsoft.com/office/drawing/2014/main" id="{AE5FD718-68F0-438D-92E7-593D435F7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98" name="AutoShape 63">
                  <a:extLst>
                    <a:ext uri="{FF2B5EF4-FFF2-40B4-BE49-F238E27FC236}">
                      <a16:creationId xmlns:a16="http://schemas.microsoft.com/office/drawing/2014/main" id="{A5F8669B-C675-460B-A622-52C11AB73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99" name="AutoShape 64">
                  <a:extLst>
                    <a:ext uri="{FF2B5EF4-FFF2-40B4-BE49-F238E27FC236}">
                      <a16:creationId xmlns:a16="http://schemas.microsoft.com/office/drawing/2014/main" id="{6A38781F-AD4C-4E3F-B089-E681AB015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6" name="Group 367">
            <a:extLst>
              <a:ext uri="{FF2B5EF4-FFF2-40B4-BE49-F238E27FC236}">
                <a16:creationId xmlns:a16="http://schemas.microsoft.com/office/drawing/2014/main" id="{D502D8F3-34D2-4DAA-B908-A03E71B3DE36}"/>
              </a:ext>
            </a:extLst>
          </p:cNvPr>
          <p:cNvGrpSpPr>
            <a:grpSpLocks/>
          </p:cNvGrpSpPr>
          <p:nvPr/>
        </p:nvGrpSpPr>
        <p:grpSpPr bwMode="auto">
          <a:xfrm>
            <a:off x="391491" y="3474352"/>
            <a:ext cx="1765274" cy="2734031"/>
            <a:chOff x="110" y="-320"/>
            <a:chExt cx="986" cy="1233"/>
          </a:xfrm>
        </p:grpSpPr>
        <p:sp>
          <p:nvSpPr>
            <p:cNvPr id="106" name="Oval 52">
              <a:extLst>
                <a:ext uri="{FF2B5EF4-FFF2-40B4-BE49-F238E27FC236}">
                  <a16:creationId xmlns:a16="http://schemas.microsoft.com/office/drawing/2014/main" id="{3E716496-DC5F-478E-B0B5-E6C96642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-320"/>
              <a:ext cx="986" cy="480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base" hangingPunct="1">
                <a:buClrTx/>
                <a:buSzTx/>
              </a:pPr>
              <a:r>
                <a:rPr lang="ru-RU" altLang="zh-CN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zh-CN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7" name="Group 371">
              <a:extLst>
                <a:ext uri="{FF2B5EF4-FFF2-40B4-BE49-F238E27FC236}">
                  <a16:creationId xmlns:a16="http://schemas.microsoft.com/office/drawing/2014/main" id="{F655DF53-B8BC-4F9A-88CE-1679D3ED2336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11" y="735"/>
              <a:ext cx="799" cy="178"/>
              <a:chOff x="0" y="0"/>
              <a:chExt cx="839" cy="215"/>
            </a:xfrm>
          </p:grpSpPr>
          <p:grpSp>
            <p:nvGrpSpPr>
              <p:cNvPr id="38" name="Group 372">
                <a:extLst>
                  <a:ext uri="{FF2B5EF4-FFF2-40B4-BE49-F238E27FC236}">
                    <a16:creationId xmlns:a16="http://schemas.microsoft.com/office/drawing/2014/main" id="{3022C951-F54E-4A6E-88D7-004CA81744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15" name="AutoShape 56">
                  <a:extLst>
                    <a:ext uri="{FF2B5EF4-FFF2-40B4-BE49-F238E27FC236}">
                      <a16:creationId xmlns:a16="http://schemas.microsoft.com/office/drawing/2014/main" id="{65A2A2E0-745E-4F65-AFA0-ED1AFCD77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16" name="AutoShape 57">
                  <a:extLst>
                    <a:ext uri="{FF2B5EF4-FFF2-40B4-BE49-F238E27FC236}">
                      <a16:creationId xmlns:a16="http://schemas.microsoft.com/office/drawing/2014/main" id="{1F87E51B-D5B7-40A8-9540-6BF328BD3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17" name="AutoShape 58">
                  <a:extLst>
                    <a:ext uri="{FF2B5EF4-FFF2-40B4-BE49-F238E27FC236}">
                      <a16:creationId xmlns:a16="http://schemas.microsoft.com/office/drawing/2014/main" id="{6F98309E-89BF-4361-9D26-F70895722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18" name="AutoShape 59">
                  <a:extLst>
                    <a:ext uri="{FF2B5EF4-FFF2-40B4-BE49-F238E27FC236}">
                      <a16:creationId xmlns:a16="http://schemas.microsoft.com/office/drawing/2014/main" id="{F85DCF31-51D0-4421-BA5D-8D8B2AD72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39" name="Group 377">
                <a:extLst>
                  <a:ext uri="{FF2B5EF4-FFF2-40B4-BE49-F238E27FC236}">
                    <a16:creationId xmlns:a16="http://schemas.microsoft.com/office/drawing/2014/main" id="{61A1093A-F2B4-4059-9FB4-59EEFB305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156" y="49"/>
                <a:ext cx="683" cy="166"/>
                <a:chOff x="-1" y="0"/>
                <a:chExt cx="1028" cy="249"/>
              </a:xfrm>
            </p:grpSpPr>
            <p:sp>
              <p:nvSpPr>
                <p:cNvPr id="111" name="AutoShape 61">
                  <a:extLst>
                    <a:ext uri="{FF2B5EF4-FFF2-40B4-BE49-F238E27FC236}">
                      <a16:creationId xmlns:a16="http://schemas.microsoft.com/office/drawing/2014/main" id="{FC0AC5EC-32FD-4F80-8F1C-DDAA249CC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12" name="AutoShape 62">
                  <a:extLst>
                    <a:ext uri="{FF2B5EF4-FFF2-40B4-BE49-F238E27FC236}">
                      <a16:creationId xmlns:a16="http://schemas.microsoft.com/office/drawing/2014/main" id="{DD6AB9C1-32E1-4635-892B-D4267E998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13" name="AutoShape 63">
                  <a:extLst>
                    <a:ext uri="{FF2B5EF4-FFF2-40B4-BE49-F238E27FC236}">
                      <a16:creationId xmlns:a16="http://schemas.microsoft.com/office/drawing/2014/main" id="{38A5D272-3B1D-4733-94B5-D3C068465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0" name="Group 367">
            <a:extLst>
              <a:ext uri="{FF2B5EF4-FFF2-40B4-BE49-F238E27FC236}">
                <a16:creationId xmlns:a16="http://schemas.microsoft.com/office/drawing/2014/main" id="{0AE72B1B-9DE8-414B-A270-42B7355F0F8F}"/>
              </a:ext>
            </a:extLst>
          </p:cNvPr>
          <p:cNvGrpSpPr>
            <a:grpSpLocks/>
          </p:cNvGrpSpPr>
          <p:nvPr/>
        </p:nvGrpSpPr>
        <p:grpSpPr bwMode="auto">
          <a:xfrm>
            <a:off x="612845" y="593387"/>
            <a:ext cx="2306480" cy="1357480"/>
            <a:chOff x="0" y="0"/>
            <a:chExt cx="1162" cy="1127"/>
          </a:xfrm>
        </p:grpSpPr>
        <p:sp>
          <p:nvSpPr>
            <p:cNvPr id="120" name="Oval 48">
              <a:extLst>
                <a:ext uri="{FF2B5EF4-FFF2-40B4-BE49-F238E27FC236}">
                  <a16:creationId xmlns:a16="http://schemas.microsoft.com/office/drawing/2014/main" id="{1984872B-CFFA-490C-9956-8B0A81DBC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121" name="Oval 52">
              <a:extLst>
                <a:ext uri="{FF2B5EF4-FFF2-40B4-BE49-F238E27FC236}">
                  <a16:creationId xmlns:a16="http://schemas.microsoft.com/office/drawing/2014/main" id="{2BB257A9-53A1-4CBD-BD72-299FF7D40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" y="0"/>
              <a:ext cx="986" cy="978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r>
                <a:rPr lang="ru-RU" dirty="0">
                  <a:latin typeface="Arial" pitchFamily="34" charset="0"/>
                  <a:cs typeface="Arial" pitchFamily="34" charset="0"/>
                </a:rPr>
                <a:t>тренинги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" name="Picture 53" descr="Picture2">
              <a:extLst>
                <a:ext uri="{FF2B5EF4-FFF2-40B4-BE49-F238E27FC236}">
                  <a16:creationId xmlns:a16="http://schemas.microsoft.com/office/drawing/2014/main" id="{1890DDE5-7CDE-41D4-B3BC-0FCE8488F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0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371">
              <a:extLst>
                <a:ext uri="{FF2B5EF4-FFF2-40B4-BE49-F238E27FC236}">
                  <a16:creationId xmlns:a16="http://schemas.microsoft.com/office/drawing/2014/main" id="{56DE1EEB-2226-45A9-B67E-034C175109AE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57" y="719"/>
              <a:ext cx="850" cy="204"/>
              <a:chOff x="0" y="0"/>
              <a:chExt cx="893" cy="246"/>
            </a:xfrm>
          </p:grpSpPr>
          <p:grpSp>
            <p:nvGrpSpPr>
              <p:cNvPr id="45" name="Group 372">
                <a:extLst>
                  <a:ext uri="{FF2B5EF4-FFF2-40B4-BE49-F238E27FC236}">
                    <a16:creationId xmlns:a16="http://schemas.microsoft.com/office/drawing/2014/main" id="{37360715-BD64-4707-9EC2-E8086C21B6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30" name="AutoShape 56">
                  <a:extLst>
                    <a:ext uri="{FF2B5EF4-FFF2-40B4-BE49-F238E27FC236}">
                      <a16:creationId xmlns:a16="http://schemas.microsoft.com/office/drawing/2014/main" id="{45DE8FE2-872C-43C1-84FC-4806B17F1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31" name="AutoShape 57">
                  <a:extLst>
                    <a:ext uri="{FF2B5EF4-FFF2-40B4-BE49-F238E27FC236}">
                      <a16:creationId xmlns:a16="http://schemas.microsoft.com/office/drawing/2014/main" id="{0AD5B583-CC4C-4B55-9EDE-CF9F72CED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32" name="AutoShape 58">
                  <a:extLst>
                    <a:ext uri="{FF2B5EF4-FFF2-40B4-BE49-F238E27FC236}">
                      <a16:creationId xmlns:a16="http://schemas.microsoft.com/office/drawing/2014/main" id="{2C4ADF45-38E7-4558-BE86-3806BC599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33" name="AutoShape 59">
                  <a:extLst>
                    <a:ext uri="{FF2B5EF4-FFF2-40B4-BE49-F238E27FC236}">
                      <a16:creationId xmlns:a16="http://schemas.microsoft.com/office/drawing/2014/main" id="{42A06646-6ECB-4FE4-98B0-199160A12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46" name="Group 377">
                <a:extLst>
                  <a:ext uri="{FF2B5EF4-FFF2-40B4-BE49-F238E27FC236}">
                    <a16:creationId xmlns:a16="http://schemas.microsoft.com/office/drawing/2014/main" id="{1BE7C41C-2A8D-4BD4-90D5-E840FAED61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26" name="AutoShape 61">
                  <a:extLst>
                    <a:ext uri="{FF2B5EF4-FFF2-40B4-BE49-F238E27FC236}">
                      <a16:creationId xmlns:a16="http://schemas.microsoft.com/office/drawing/2014/main" id="{8D9126BA-EB98-44C5-AFF3-BC1C12BDA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27" name="AutoShape 62">
                  <a:extLst>
                    <a:ext uri="{FF2B5EF4-FFF2-40B4-BE49-F238E27FC236}">
                      <a16:creationId xmlns:a16="http://schemas.microsoft.com/office/drawing/2014/main" id="{5E9106E7-F069-48F4-BF42-9C11868B6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28" name="AutoShape 63">
                  <a:extLst>
                    <a:ext uri="{FF2B5EF4-FFF2-40B4-BE49-F238E27FC236}">
                      <a16:creationId xmlns:a16="http://schemas.microsoft.com/office/drawing/2014/main" id="{1DC92F08-B260-4272-B89D-AB4F9CAC1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29" name="AutoShape 64">
                  <a:extLst>
                    <a:ext uri="{FF2B5EF4-FFF2-40B4-BE49-F238E27FC236}">
                      <a16:creationId xmlns:a16="http://schemas.microsoft.com/office/drawing/2014/main" id="{7E445E3C-3F7F-481B-A215-7495420DA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7" name="Group 367">
            <a:extLst>
              <a:ext uri="{FF2B5EF4-FFF2-40B4-BE49-F238E27FC236}">
                <a16:creationId xmlns:a16="http://schemas.microsoft.com/office/drawing/2014/main" id="{90590F0F-D4AB-43D4-BB54-060E5F297D73}"/>
              </a:ext>
            </a:extLst>
          </p:cNvPr>
          <p:cNvGrpSpPr>
            <a:grpSpLocks/>
          </p:cNvGrpSpPr>
          <p:nvPr/>
        </p:nvGrpSpPr>
        <p:grpSpPr bwMode="auto">
          <a:xfrm>
            <a:off x="2242067" y="5567197"/>
            <a:ext cx="2456393" cy="1290803"/>
            <a:chOff x="0" y="0"/>
            <a:chExt cx="1162" cy="1127"/>
          </a:xfrm>
        </p:grpSpPr>
        <p:sp>
          <p:nvSpPr>
            <p:cNvPr id="135" name="Oval 48">
              <a:extLst>
                <a:ext uri="{FF2B5EF4-FFF2-40B4-BE49-F238E27FC236}">
                  <a16:creationId xmlns:a16="http://schemas.microsoft.com/office/drawing/2014/main" id="{9CD34B3A-211C-4340-B1F1-5BE2B044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5"/>
              <a:ext cx="1162" cy="49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 sz="1800">
                <a:latin typeface="Arial" charset="0"/>
              </a:endParaRPr>
            </a:p>
          </p:txBody>
        </p:sp>
        <p:sp>
          <p:nvSpPr>
            <p:cNvPr id="136" name="Oval 52">
              <a:extLst>
                <a:ext uri="{FF2B5EF4-FFF2-40B4-BE49-F238E27FC236}">
                  <a16:creationId xmlns:a16="http://schemas.microsoft.com/office/drawing/2014/main" id="{C026668E-C321-4F6F-93FB-A8F1DE372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" y="0"/>
              <a:ext cx="986" cy="978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base" hangingPunct="1">
                <a:buClrTx/>
                <a:buSzTx/>
              </a:pPr>
              <a:r>
                <a:rPr lang="ru-RU" altLang="zh-CN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zh-CN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7" name="Picture 53" descr="Picture2">
              <a:extLst>
                <a:ext uri="{FF2B5EF4-FFF2-40B4-BE49-F238E27FC236}">
                  <a16:creationId xmlns:a16="http://schemas.microsoft.com/office/drawing/2014/main" id="{30D34445-1CEE-4AF7-86FF-74042E3E5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0"/>
              <a:ext cx="78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371">
              <a:extLst>
                <a:ext uri="{FF2B5EF4-FFF2-40B4-BE49-F238E27FC236}">
                  <a16:creationId xmlns:a16="http://schemas.microsoft.com/office/drawing/2014/main" id="{949F8B09-C03B-4F69-B9B4-A008D8871023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157" y="719"/>
              <a:ext cx="850" cy="204"/>
              <a:chOff x="0" y="0"/>
              <a:chExt cx="893" cy="246"/>
            </a:xfrm>
          </p:grpSpPr>
          <p:grpSp>
            <p:nvGrpSpPr>
              <p:cNvPr id="58" name="Group 372">
                <a:extLst>
                  <a:ext uri="{FF2B5EF4-FFF2-40B4-BE49-F238E27FC236}">
                    <a16:creationId xmlns:a16="http://schemas.microsoft.com/office/drawing/2014/main" id="{EFCE0653-FC00-439A-AE5D-7FACF123C7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45" name="AutoShape 56">
                  <a:extLst>
                    <a:ext uri="{FF2B5EF4-FFF2-40B4-BE49-F238E27FC236}">
                      <a16:creationId xmlns:a16="http://schemas.microsoft.com/office/drawing/2014/main" id="{4E4C9B03-975D-4481-AACC-8838E4CA0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6" name="AutoShape 57">
                  <a:extLst>
                    <a:ext uri="{FF2B5EF4-FFF2-40B4-BE49-F238E27FC236}">
                      <a16:creationId xmlns:a16="http://schemas.microsoft.com/office/drawing/2014/main" id="{04045A35-6C75-4AE0-8343-DDFFE3F6A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7" name="AutoShape 58">
                  <a:extLst>
                    <a:ext uri="{FF2B5EF4-FFF2-40B4-BE49-F238E27FC236}">
                      <a16:creationId xmlns:a16="http://schemas.microsoft.com/office/drawing/2014/main" id="{FC406B5A-7000-4F8E-B743-8A7E6D625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8" name="AutoShape 59">
                  <a:extLst>
                    <a:ext uri="{FF2B5EF4-FFF2-40B4-BE49-F238E27FC236}">
                      <a16:creationId xmlns:a16="http://schemas.microsoft.com/office/drawing/2014/main" id="{C74C30D0-268F-4716-9FA9-8A353F960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59" name="Group 377">
                <a:extLst>
                  <a:ext uri="{FF2B5EF4-FFF2-40B4-BE49-F238E27FC236}">
                    <a16:creationId xmlns:a16="http://schemas.microsoft.com/office/drawing/2014/main" id="{2C626362-B90B-4661-A78B-BC063692C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41" name="AutoShape 61">
                  <a:extLst>
                    <a:ext uri="{FF2B5EF4-FFF2-40B4-BE49-F238E27FC236}">
                      <a16:creationId xmlns:a16="http://schemas.microsoft.com/office/drawing/2014/main" id="{4D896004-D5DF-4E13-8D02-C575B19EB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63130">
                  <a:off x="29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2" name="AutoShape 62">
                  <a:extLst>
                    <a:ext uri="{FF2B5EF4-FFF2-40B4-BE49-F238E27FC236}">
                      <a16:creationId xmlns:a16="http://schemas.microsoft.com/office/drawing/2014/main" id="{BAED3BF5-4B5A-4733-8E6E-D3294CAFC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78281">
                  <a:off x="429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3" name="AutoShape 63">
                  <a:extLst>
                    <a:ext uri="{FF2B5EF4-FFF2-40B4-BE49-F238E27FC236}">
                      <a16:creationId xmlns:a16="http://schemas.microsoft.com/office/drawing/2014/main" id="{9D1E4E3E-2DFC-432C-8242-D97E1B092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73927">
                  <a:off x="505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  <p:sp>
              <p:nvSpPr>
                <p:cNvPr id="144" name="AutoShape 64">
                  <a:extLst>
                    <a:ext uri="{FF2B5EF4-FFF2-40B4-BE49-F238E27FC236}">
                      <a16:creationId xmlns:a16="http://schemas.microsoft.com/office/drawing/2014/main" id="{52DA88BD-5671-443A-BAAB-2D48D08BD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906312">
                  <a:off x="595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l" eaLnBrk="1" fontAlgn="base" hangingPunct="1">
                    <a:buClrTx/>
                    <a:buSzTx/>
                  </a:pPr>
                  <a:endParaRPr lang="zh-CN" altLang="en-US" sz="18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153" name="Прямоугольник 152"/>
          <p:cNvSpPr/>
          <p:nvPr/>
        </p:nvSpPr>
        <p:spPr>
          <a:xfrm>
            <a:off x="525294" y="3550597"/>
            <a:ext cx="1468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мастер-классы 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217906" y="5856051"/>
            <a:ext cx="2324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образовательные туры </a:t>
            </a:r>
          </a:p>
        </p:txBody>
      </p:sp>
    </p:spTree>
    <p:extLst>
      <p:ext uri="{BB962C8B-B14F-4D97-AF65-F5344CB8AC3E}">
        <p14:creationId xmlns:p14="http://schemas.microsoft.com/office/powerpoint/2010/main" val="3285756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405</Words>
  <Application>Microsoft Office PowerPoint</Application>
  <PresentationFormat>Широкоэкранный</PresentationFormat>
  <Paragraphs>59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Tsarkov</dc:creator>
  <cp:lastModifiedBy>EXPERT</cp:lastModifiedBy>
  <cp:revision>77</cp:revision>
  <dcterms:created xsi:type="dcterms:W3CDTF">2024-08-12T21:37:33Z</dcterms:created>
  <dcterms:modified xsi:type="dcterms:W3CDTF">2025-04-04T20:06:05Z</dcterms:modified>
</cp:coreProperties>
</file>