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87" r:id="rId4"/>
    <p:sldId id="260" r:id="rId5"/>
    <p:sldId id="262" r:id="rId6"/>
    <p:sldId id="270" r:id="rId7"/>
    <p:sldId id="284" r:id="rId8"/>
    <p:sldId id="271" r:id="rId9"/>
    <p:sldId id="286" r:id="rId10"/>
    <p:sldId id="272" r:id="rId11"/>
    <p:sldId id="285" r:id="rId12"/>
    <p:sldId id="282" r:id="rId13"/>
    <p:sldId id="288" r:id="rId14"/>
    <p:sldId id="290" r:id="rId15"/>
    <p:sldId id="291" r:id="rId16"/>
    <p:sldId id="292" r:id="rId17"/>
    <p:sldId id="289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B4CE1E-3EAF-48DD-8317-6764007F7392}">
          <p14:sldIdLst>
            <p14:sldId id="258"/>
            <p14:sldId id="259"/>
            <p14:sldId id="287"/>
            <p14:sldId id="260"/>
            <p14:sldId id="262"/>
            <p14:sldId id="270"/>
            <p14:sldId id="284"/>
            <p14:sldId id="271"/>
            <p14:sldId id="286"/>
            <p14:sldId id="272"/>
            <p14:sldId id="285"/>
            <p14:sldId id="282"/>
            <p14:sldId id="288"/>
            <p14:sldId id="290"/>
            <p14:sldId id="291"/>
            <p14:sldId id="292"/>
            <p14:sldId id="289"/>
            <p14:sldId id="263"/>
          </p14:sldIdLst>
        </p14:section>
        <p14:section name="Раздел без заголовка" id="{26953A6F-3C6D-48AA-91B8-35631B12BCF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115" d="100"/>
          <a:sy n="115" d="100"/>
        </p:scale>
        <p:origin x="22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92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06B22-77F2-4305-9180-13F626C5AF4D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491D-6A16-4482-B8B3-94ED34D37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48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69E1E-0455-4419-B572-331C2D7B8C6F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38D1-CBFD-420D-8F7B-E90612E20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2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038D1-CBFD-420D-8F7B-E90612E200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46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4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7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2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15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4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5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2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7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1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6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7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5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9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F6ED06-7FAD-49E0-B279-03C44736772B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CC743-5A4F-4F47-8C7D-0FC3A55E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8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  <p:sldLayoutId id="2147484514" r:id="rId14"/>
    <p:sldLayoutId id="2147484515" r:id="rId15"/>
    <p:sldLayoutId id="2147484516" r:id="rId16"/>
    <p:sldLayoutId id="2147484517" r:id="rId17"/>
    <p:sldLayoutId id="214748446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259309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</a:t>
            </a:r>
            <a:endParaRPr lang="ru-RU" sz="3200" dirty="0">
              <a:effectLst/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2" y="1481328"/>
            <a:ext cx="8472519" cy="48051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МБОУ «СОШ №37»</a:t>
            </a: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6" y="3645024"/>
            <a:ext cx="3632089" cy="2726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7" y="391927"/>
            <a:ext cx="3632088" cy="241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Экспозиция</a:t>
            </a:r>
            <a:br>
              <a:rPr lang="ru-RU" sz="31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«</a:t>
            </a:r>
            <a:r>
              <a:rPr lang="ru-RU" sz="3100" b="1" i="1" dirty="0">
                <a:solidFill>
                  <a:srgbClr val="FF0000"/>
                </a:solidFill>
              </a:rPr>
              <a:t>Народная культура»,</a:t>
            </a:r>
            <a:br>
              <a:rPr lang="ru-RU" sz="3100" b="1" i="1" dirty="0">
                <a:solidFill>
                  <a:srgbClr val="FF0000"/>
                </a:solidFill>
              </a:rPr>
            </a:br>
            <a:r>
              <a:rPr lang="ru-RU" sz="2400" dirty="0" smtClean="0">
                <a:latin typeface="GungsuhChe" pitchFamily="49" charset="-127"/>
                <a:ea typeface="GungsuhChe" pitchFamily="49" charset="-127"/>
              </a:rPr>
              <a:t>  </a:t>
            </a:r>
            <a:endParaRPr lang="ru-RU" sz="2400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62" y="2420888"/>
            <a:ext cx="2585809" cy="3444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6" y="1816062"/>
            <a:ext cx="2573893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7" y="1844824"/>
            <a:ext cx="2681995" cy="3573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16620"/>
            <a:ext cx="2066181" cy="137550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62" y="2573288"/>
            <a:ext cx="2585809" cy="344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39" y="620688"/>
            <a:ext cx="4442367" cy="2736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/>
          <a:stretch/>
        </p:blipFill>
        <p:spPr>
          <a:xfrm flipH="1">
            <a:off x="611560" y="620688"/>
            <a:ext cx="3411010" cy="5230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39" y="3501008"/>
            <a:ext cx="4442367" cy="25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9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Экспозиция</a:t>
            </a:r>
            <a:r>
              <a:rPr lang="ru-RU" sz="3200" b="1" i="1" dirty="0" smtClean="0">
                <a:solidFill>
                  <a:srgbClr val="FF0000"/>
                </a:solidFill>
              </a:rPr>
              <a:t>  « Красота спасёт мир»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r="20684"/>
          <a:stretch/>
        </p:blipFill>
        <p:spPr>
          <a:xfrm>
            <a:off x="539552" y="1142984"/>
            <a:ext cx="3816424" cy="4086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1514"/>
            <a:ext cx="1936800" cy="344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3016"/>
            <a:ext cx="4572000" cy="2570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Восстановление Государственности ЧР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824536" cy="4041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7"/>
            <a:ext cx="3057804" cy="40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МАТЕРИ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0788"/>
            <a:ext cx="4674904" cy="3509100"/>
          </a:xfrm>
        </p:spPr>
      </p:pic>
    </p:spTree>
    <p:extLst>
      <p:ext uri="{BB962C8B-B14F-4D97-AF65-F5344CB8AC3E}">
        <p14:creationId xmlns:p14="http://schemas.microsoft.com/office/powerpoint/2010/main" val="379941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ыставка творческих работ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«Мой край»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219204"/>
            <a:ext cx="3997982" cy="2998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30" y="335699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7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067944" cy="3050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9" y="1509875"/>
            <a:ext cx="3923928" cy="2942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5789"/>
            <a:ext cx="3966419" cy="24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7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День героев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312368" cy="4416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8" y="1888471"/>
            <a:ext cx="3246896" cy="432919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69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Использование</a:t>
            </a:r>
            <a:r>
              <a:rPr lang="ru-RU" sz="24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 школьного музея в образовательном процессе</a:t>
            </a:r>
            <a:endParaRPr lang="ru-RU" sz="2400" b="1" i="1" dirty="0">
              <a:solidFill>
                <a:srgbClr val="FF000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  <a:p>
            <a:r>
              <a:rPr lang="ru-RU" dirty="0"/>
              <a:t>Создание такого рода музея предполагает выявление творческого потенциала учеников и их самореализации, формирование наглядного учебного архива и материалов, которые могут использоваться в педагогической работе, поднимать престиж детского творчества, массовых мероприятиях, выставках, конкурсах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97" y="5247635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043608" y="642938"/>
            <a:ext cx="7243142" cy="536416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Школьный </a:t>
            </a:r>
            <a:r>
              <a:rPr lang="ru-RU" sz="2800" b="1" dirty="0">
                <a:solidFill>
                  <a:srgbClr val="002060"/>
                </a:solidFill>
              </a:rPr>
              <a:t>музейный комплекс является одной из форм до­полнительного образования в условиях образо­вательного учреждения, который интегрирует в себе все компоненты, составляющие единство патриотического и гражданского воспитания, интеллектуального, духовно-нравственного, художественно-эстетического, физического и психического развития школьников.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95" y="5325258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бережного отношения к культурному наследию;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патриотических чувств к Родине;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исторического сознания, умений и навыков восприятия аутентичного материала,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основам исследовательской работы;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чувства дружбы и коллективизма среди учащихся;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активной жизненной позиции.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29200"/>
            <a:ext cx="2282205" cy="15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1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08187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  <a:t>Школьный музей </a:t>
            </a:r>
            <a:b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  <a:t>как открытая система имеет</a:t>
            </a:r>
            <a:b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GungsuhChe" pitchFamily="49" charset="-127"/>
                <a:cs typeface="Times New Roman" pitchFamily="18" charset="0"/>
              </a:rPr>
              <a:t> трёхуровневое строение:</a:t>
            </a:r>
            <a:endParaRPr lang="ru-RU" sz="5400" b="1" i="1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Первый </a:t>
            </a:r>
            <a:r>
              <a:rPr lang="ru-RU" sz="2800" b="1" dirty="0">
                <a:solidFill>
                  <a:srgbClr val="002060"/>
                </a:solidFill>
              </a:rPr>
              <a:t>уровень - это собственно музей как центр музейно-педагогической и краеведческой работы в школе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второй уровень - интеграция музея в учебно-воспитательный процесс;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третий </a:t>
            </a:r>
            <a:r>
              <a:rPr lang="ru-RU" sz="2800" b="1" dirty="0">
                <a:solidFill>
                  <a:srgbClr val="002060"/>
                </a:solidFill>
              </a:rPr>
              <a:t>уровень - связь музея с местным сообществом.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95" y="5304527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школьного   музея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Память прошлого»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72143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6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Экспозиции школьного музея   : </a:t>
            </a:r>
            <a:endParaRPr lang="ru-RU" sz="8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700" b="1" dirty="0">
                <a:solidFill>
                  <a:srgbClr val="002060"/>
                </a:solidFill>
              </a:rPr>
              <a:t>«Они сражались за Родину…», </a:t>
            </a:r>
            <a:endParaRPr lang="ru-RU" sz="67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6700" b="1" dirty="0" smtClean="0">
                <a:solidFill>
                  <a:srgbClr val="002060"/>
                </a:solidFill>
              </a:rPr>
              <a:t>«</a:t>
            </a:r>
            <a:r>
              <a:rPr lang="ru-RU" sz="6700" b="1" dirty="0">
                <a:solidFill>
                  <a:srgbClr val="002060"/>
                </a:solidFill>
              </a:rPr>
              <a:t>Память прошлого», </a:t>
            </a:r>
            <a:endParaRPr lang="ru-RU" sz="67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6700" b="1" dirty="0" smtClean="0">
                <a:solidFill>
                  <a:srgbClr val="002060"/>
                </a:solidFill>
              </a:rPr>
              <a:t>«</a:t>
            </a:r>
            <a:r>
              <a:rPr lang="ru-RU" sz="6700" b="1" dirty="0">
                <a:solidFill>
                  <a:srgbClr val="002060"/>
                </a:solidFill>
              </a:rPr>
              <a:t>Народная культура</a:t>
            </a:r>
            <a:r>
              <a:rPr lang="ru-RU" sz="6700" b="1" dirty="0" smtClean="0">
                <a:solidFill>
                  <a:srgbClr val="002060"/>
                </a:solidFill>
              </a:rPr>
              <a:t>»,</a:t>
            </a:r>
          </a:p>
          <a:p>
            <a:pPr lvl="0">
              <a:buNone/>
            </a:pPr>
            <a:r>
              <a:rPr lang="ru-RU" sz="6700" b="1" dirty="0" smtClean="0">
                <a:solidFill>
                  <a:srgbClr val="002060"/>
                </a:solidFill>
              </a:rPr>
              <a:t> </a:t>
            </a:r>
            <a:r>
              <a:rPr lang="ru-RU" sz="6700" b="1" dirty="0">
                <a:solidFill>
                  <a:srgbClr val="002060"/>
                </a:solidFill>
              </a:rPr>
              <a:t>«Красота спасёт мир» </a:t>
            </a:r>
            <a:endParaRPr lang="ru-RU" sz="139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118948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08912" cy="939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Экспозиция   «Они сражались за Родину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089633" cy="2319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08720"/>
            <a:ext cx="5468536" cy="3074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626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4508744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2" y="3501008"/>
            <a:ext cx="3960440" cy="2972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29200"/>
            <a:ext cx="2282205" cy="15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Экспозиция </a:t>
            </a:r>
            <a:b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«Память прошлого»</a:t>
            </a:r>
            <a:endParaRPr lang="ru-RU" sz="3200" b="1" i="1" dirty="0">
              <a:solidFill>
                <a:srgbClr val="FF0000"/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589342" cy="3444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322804" cy="2494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2282205" cy="15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5904656" cy="2902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828153" cy="2714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65" y="5157192"/>
            <a:ext cx="2282205" cy="15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6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1105</TotalTime>
  <Words>174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Demi Cond</vt:lpstr>
      <vt:lpstr>Garamond</vt:lpstr>
      <vt:lpstr>GungsuhChe</vt:lpstr>
      <vt:lpstr>Symbol</vt:lpstr>
      <vt:lpstr>Times New Roman</vt:lpstr>
      <vt:lpstr>Натуральные материалы</vt:lpstr>
      <vt:lpstr> </vt:lpstr>
      <vt:lpstr>Презентация PowerPoint</vt:lpstr>
      <vt:lpstr>Презентация PowerPoint</vt:lpstr>
      <vt:lpstr>Школьный музей  как открытая система имеет  трёхуровневое строение:</vt:lpstr>
      <vt:lpstr>   Характеристика школьного   музея  « Память прошлого» </vt:lpstr>
      <vt:lpstr>   Экспозиция   «Они сражались за Родину   </vt:lpstr>
      <vt:lpstr>Презентация PowerPoint</vt:lpstr>
      <vt:lpstr>Экспозиция  «Память прошлого»</vt:lpstr>
      <vt:lpstr>Презентация PowerPoint</vt:lpstr>
      <vt:lpstr>Экспозиция «Народная культура»,   </vt:lpstr>
      <vt:lpstr>Презентация PowerPoint</vt:lpstr>
      <vt:lpstr>Экспозиция  « Красота спасёт мир»</vt:lpstr>
      <vt:lpstr>Восстановление Государственности ЧР</vt:lpstr>
      <vt:lpstr>День МАТЕРИ</vt:lpstr>
      <vt:lpstr>  Выставка творческих работ  «Мой край»</vt:lpstr>
      <vt:lpstr>Презентация PowerPoint</vt:lpstr>
      <vt:lpstr>    День героев</vt:lpstr>
      <vt:lpstr>Использование школьного музея в образовательном процессе</vt:lpstr>
    </vt:vector>
  </TitlesOfParts>
  <Company>KrotySOFT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«Гавриловская  средняя общеобразовательная школа» Владимирская область Суздальский район</dc:title>
  <dc:creator>Дом</dc:creator>
  <cp:lastModifiedBy>777</cp:lastModifiedBy>
  <cp:revision>118</cp:revision>
  <dcterms:created xsi:type="dcterms:W3CDTF">2015-01-30T17:01:15Z</dcterms:created>
  <dcterms:modified xsi:type="dcterms:W3CDTF">2023-07-24T10:02:51Z</dcterms:modified>
</cp:coreProperties>
</file>